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56" r:id="rId2"/>
    <p:sldId id="281" r:id="rId3"/>
    <p:sldId id="257" r:id="rId4"/>
    <p:sldId id="259" r:id="rId5"/>
    <p:sldId id="269" r:id="rId6"/>
    <p:sldId id="266" r:id="rId7"/>
    <p:sldId id="260" r:id="rId8"/>
    <p:sldId id="280" r:id="rId9"/>
    <p:sldId id="267" r:id="rId10"/>
    <p:sldId id="262" r:id="rId11"/>
    <p:sldId id="263" r:id="rId12"/>
    <p:sldId id="301" r:id="rId13"/>
    <p:sldId id="264" r:id="rId14"/>
    <p:sldId id="265" r:id="rId15"/>
    <p:sldId id="283" r:id="rId16"/>
    <p:sldId id="284" r:id="rId17"/>
    <p:sldId id="285" r:id="rId18"/>
    <p:sldId id="286" r:id="rId19"/>
    <p:sldId id="287" r:id="rId20"/>
    <p:sldId id="288" r:id="rId21"/>
    <p:sldId id="289" r:id="rId22"/>
    <p:sldId id="293" r:id="rId23"/>
    <p:sldId id="290" r:id="rId24"/>
    <p:sldId id="291" r:id="rId25"/>
    <p:sldId id="295" r:id="rId26"/>
    <p:sldId id="292" r:id="rId27"/>
    <p:sldId id="294" r:id="rId28"/>
    <p:sldId id="279" r:id="rId29"/>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chner 1stLt Monica S" initials="E1MS" lastIdx="1" clrIdx="0">
    <p:extLst>
      <p:ext uri="{19B8F6BF-5375-455C-9EA6-DF929625EA0E}">
        <p15:presenceInfo xmlns:p15="http://schemas.microsoft.com/office/powerpoint/2012/main" userId="S-1-5-21-2103720589-201469717-587693536-30519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321" autoAdjust="0"/>
  </p:normalViewPr>
  <p:slideViewPr>
    <p:cSldViewPr>
      <p:cViewPr varScale="1">
        <p:scale>
          <a:sx n="48" d="100"/>
          <a:sy n="48" d="100"/>
        </p:scale>
        <p:origin x="78"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19T14:13:51.979" idx="1">
    <p:pos x="4220" y="639"/>
    <p:text>The TCO Online Course made a point to call them Plea Agreements and distinguish them from PTAs. They said PTAs are referrring specifially to pre MJA 2016 misconduct</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eaLnBrk="0" hangingPunct="0">
              <a:defRPr sz="1200"/>
            </a:lvl1pPr>
          </a:lstStyle>
          <a:p>
            <a:pPr>
              <a:defRPr/>
            </a:pPr>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eaLnBrk="0" hangingPunct="0">
              <a:defRPr sz="1200"/>
            </a:lvl1pPr>
          </a:lstStyle>
          <a:p>
            <a:pPr>
              <a:defRPr/>
            </a:pPr>
            <a:fld id="{FD5DCA07-A007-47DB-B456-5E63043310CE}" type="datetimeFigureOut">
              <a:rPr lang="en-US"/>
              <a:pPr>
                <a:defRPr/>
              </a:pPr>
              <a:t>6/19/2020</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eaLnBrk="0" hangingPunct="0">
              <a:defRPr sz="1200"/>
            </a:lvl1pPr>
          </a:lstStyle>
          <a:p>
            <a:pPr>
              <a:defRPr/>
            </a:pPr>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eaLnBrk="0" hangingPunct="0">
              <a:defRPr sz="1200"/>
            </a:lvl1pPr>
          </a:lstStyle>
          <a:p>
            <a:pPr>
              <a:defRPr/>
            </a:pPr>
            <a:fld id="{F35FD1F2-21AD-4EA8-8D08-60DBB85DEBCE}" type="slidenum">
              <a:rPr lang="en-US"/>
              <a:pPr>
                <a:defRPr/>
              </a:pPr>
              <a:t>‹#›</a:t>
            </a:fld>
            <a:endParaRPr lang="en-US"/>
          </a:p>
        </p:txBody>
      </p:sp>
    </p:spTree>
    <p:extLst>
      <p:ext uri="{BB962C8B-B14F-4D97-AF65-F5344CB8AC3E}">
        <p14:creationId xmlns:p14="http://schemas.microsoft.com/office/powerpoint/2010/main" val="289662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1" hangingPunct="1">
              <a:defRPr sz="1200"/>
            </a:lvl1pPr>
          </a:lstStyle>
          <a:p>
            <a:pPr>
              <a:defRPr/>
            </a:pPr>
            <a:endParaRPr lang="en-US"/>
          </a:p>
        </p:txBody>
      </p:sp>
      <p:sp>
        <p:nvSpPr>
          <p:cNvPr id="10243"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1" hangingPunct="1">
              <a:defRPr sz="1200"/>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1" hangingPunct="1">
              <a:defRPr sz="1200"/>
            </a:lvl1pPr>
          </a:lstStyle>
          <a:p>
            <a:pPr>
              <a:defRPr/>
            </a:pPr>
            <a:endParaRPr lang="en-US"/>
          </a:p>
        </p:txBody>
      </p:sp>
      <p:sp>
        <p:nvSpPr>
          <p:cNvPr id="10247" name="Rectangle 7"/>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1" hangingPunct="1">
              <a:defRPr sz="1200"/>
            </a:lvl1pPr>
          </a:lstStyle>
          <a:p>
            <a:pPr>
              <a:defRPr/>
            </a:pPr>
            <a:fld id="{391389ED-D08E-4C75-AA6A-79F0C43C8713}" type="slidenum">
              <a:rPr lang="en-US"/>
              <a:pPr>
                <a:defRPr/>
              </a:pPr>
              <a:t>‹#›</a:t>
            </a:fld>
            <a:endParaRPr lang="en-US"/>
          </a:p>
        </p:txBody>
      </p:sp>
    </p:spTree>
    <p:extLst>
      <p:ext uri="{BB962C8B-B14F-4D97-AF65-F5344CB8AC3E}">
        <p14:creationId xmlns:p14="http://schemas.microsoft.com/office/powerpoint/2010/main" val="2914159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Words mean things.  “Legal” does not mean law</a:t>
            </a:r>
            <a:r>
              <a:rPr lang="en-US" baseline="0" dirty="0" smtClean="0"/>
              <a:t> center.  Legal can mean the S-1 to someone or to defense counsel.</a:t>
            </a:r>
            <a:endParaRPr lang="en-US" dirty="0"/>
          </a:p>
        </p:txBody>
      </p:sp>
      <p:sp>
        <p:nvSpPr>
          <p:cNvPr id="4" name="Slide Number Placeholder 3"/>
          <p:cNvSpPr>
            <a:spLocks noGrp="1"/>
          </p:cNvSpPr>
          <p:nvPr>
            <p:ph type="sldNum" sz="quarter" idx="10"/>
          </p:nvPr>
        </p:nvSpPr>
        <p:spPr/>
        <p:txBody>
          <a:bodyPr/>
          <a:lstStyle/>
          <a:p>
            <a:pPr>
              <a:defRPr/>
            </a:pPr>
            <a:fld id="{391389ED-D08E-4C75-AA6A-79F0C43C8713}" type="slidenum">
              <a:rPr lang="en-US" smtClean="0"/>
              <a:pPr>
                <a:defRPr/>
              </a:pPr>
              <a:t>3</a:t>
            </a:fld>
            <a:endParaRPr lang="en-US"/>
          </a:p>
        </p:txBody>
      </p:sp>
    </p:spTree>
    <p:extLst>
      <p:ext uri="{BB962C8B-B14F-4D97-AF65-F5344CB8AC3E}">
        <p14:creationId xmlns:p14="http://schemas.microsoft.com/office/powerpoint/2010/main" val="8262134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10F52DF9-987B-437D-AB5E-2616FBA13951}" type="slidenum">
              <a:rPr lang="en-US" smtClean="0"/>
              <a:pPr/>
              <a:t>18</a:t>
            </a:fld>
            <a:endParaRPr lang="en-US" smtClean="0"/>
          </a:p>
        </p:txBody>
      </p:sp>
    </p:spTree>
    <p:extLst>
      <p:ext uri="{BB962C8B-B14F-4D97-AF65-F5344CB8AC3E}">
        <p14:creationId xmlns:p14="http://schemas.microsoft.com/office/powerpoint/2010/main" val="2834036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a:noFill/>
        </p:spPr>
        <p:txBody>
          <a:bodyPr/>
          <a:lstStyle/>
          <a:p>
            <a:fld id="{C07738F1-3BF2-414B-B26E-BAA92D35B785}" type="slidenum">
              <a:rPr lang="en-US" smtClean="0"/>
              <a:pPr/>
              <a:t>19</a:t>
            </a:fld>
            <a:endParaRPr lang="en-US" smtClean="0"/>
          </a:p>
        </p:txBody>
      </p:sp>
    </p:spTree>
    <p:extLst>
      <p:ext uri="{BB962C8B-B14F-4D97-AF65-F5344CB8AC3E}">
        <p14:creationId xmlns:p14="http://schemas.microsoft.com/office/powerpoint/2010/main" val="3256067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2A717B7E-0761-4D44-AB4B-2BFAA010A6B9}" type="slidenum">
              <a:rPr lang="en-US" smtClean="0"/>
              <a:pPr/>
              <a:t>20</a:t>
            </a:fld>
            <a:endParaRPr lang="en-US" smtClean="0"/>
          </a:p>
        </p:txBody>
      </p:sp>
    </p:spTree>
    <p:extLst>
      <p:ext uri="{BB962C8B-B14F-4D97-AF65-F5344CB8AC3E}">
        <p14:creationId xmlns:p14="http://schemas.microsoft.com/office/powerpoint/2010/main" val="884756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fld id="{A042C7C6-59F8-42C0-80F0-28F72D5D0C1F}" type="slidenum">
              <a:rPr lang="en-US" smtClean="0"/>
              <a:pPr/>
              <a:t>21</a:t>
            </a:fld>
            <a:endParaRPr lang="en-US" smtClean="0"/>
          </a:p>
        </p:txBody>
      </p:sp>
    </p:spTree>
    <p:extLst>
      <p:ext uri="{BB962C8B-B14F-4D97-AF65-F5344CB8AC3E}">
        <p14:creationId xmlns:p14="http://schemas.microsoft.com/office/powerpoint/2010/main" val="2460545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233556C9-1CD5-4473-A264-99EAC6FAB922}" type="slidenum">
              <a:rPr lang="en-US" smtClean="0"/>
              <a:pPr/>
              <a:t>22</a:t>
            </a:fld>
            <a:endParaRPr lang="en-US" smtClean="0"/>
          </a:p>
        </p:txBody>
      </p:sp>
    </p:spTree>
    <p:extLst>
      <p:ext uri="{BB962C8B-B14F-4D97-AF65-F5344CB8AC3E}">
        <p14:creationId xmlns:p14="http://schemas.microsoft.com/office/powerpoint/2010/main" val="25824978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2C8CEB8A-2809-4E1B-BEF4-93AE08D69D57}" type="slidenum">
              <a:rPr lang="en-US" smtClean="0"/>
              <a:pPr/>
              <a:t>23</a:t>
            </a:fld>
            <a:endParaRPr lang="en-US" smtClean="0"/>
          </a:p>
        </p:txBody>
      </p:sp>
    </p:spTree>
    <p:extLst>
      <p:ext uri="{BB962C8B-B14F-4D97-AF65-F5344CB8AC3E}">
        <p14:creationId xmlns:p14="http://schemas.microsoft.com/office/powerpoint/2010/main" val="3246801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fld id="{B2C96072-8D34-484D-AADA-6A76BFD6AC59}" type="slidenum">
              <a:rPr lang="en-US" smtClean="0"/>
              <a:pPr/>
              <a:t>24</a:t>
            </a:fld>
            <a:endParaRPr lang="en-US" smtClean="0"/>
          </a:p>
        </p:txBody>
      </p:sp>
    </p:spTree>
    <p:extLst>
      <p:ext uri="{BB962C8B-B14F-4D97-AF65-F5344CB8AC3E}">
        <p14:creationId xmlns:p14="http://schemas.microsoft.com/office/powerpoint/2010/main" val="620519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dirty="0" smtClean="0"/>
          </a:p>
        </p:txBody>
      </p:sp>
      <p:sp>
        <p:nvSpPr>
          <p:cNvPr id="43012" name="Slide Number Placeholder 3"/>
          <p:cNvSpPr>
            <a:spLocks noGrp="1"/>
          </p:cNvSpPr>
          <p:nvPr>
            <p:ph type="sldNum" sz="quarter" idx="5"/>
          </p:nvPr>
        </p:nvSpPr>
        <p:spPr>
          <a:noFill/>
        </p:spPr>
        <p:txBody>
          <a:bodyPr/>
          <a:lstStyle/>
          <a:p>
            <a:fld id="{2C8CEB8A-2809-4E1B-BEF4-93AE08D69D57}" type="slidenum">
              <a:rPr lang="en-US" smtClean="0"/>
              <a:pPr/>
              <a:t>25</a:t>
            </a:fld>
            <a:endParaRPr lang="en-US" smtClean="0"/>
          </a:p>
        </p:txBody>
      </p:sp>
    </p:spTree>
    <p:extLst>
      <p:ext uri="{BB962C8B-B14F-4D97-AF65-F5344CB8AC3E}">
        <p14:creationId xmlns:p14="http://schemas.microsoft.com/office/powerpoint/2010/main" val="3319773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3DCDF8EB-45B9-47C5-BFEB-2608FE768681}" type="slidenum">
              <a:rPr lang="en-US" smtClean="0"/>
              <a:pPr/>
              <a:t>26</a:t>
            </a:fld>
            <a:endParaRPr lang="en-US" smtClean="0"/>
          </a:p>
        </p:txBody>
      </p:sp>
    </p:spTree>
    <p:extLst>
      <p:ext uri="{BB962C8B-B14F-4D97-AF65-F5344CB8AC3E}">
        <p14:creationId xmlns:p14="http://schemas.microsoft.com/office/powerpoint/2010/main" val="3291095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D0B8BC15-FE40-4D42-8553-EFEA672C6667}" type="slidenum">
              <a:rPr lang="en-US" smtClean="0"/>
              <a:pPr/>
              <a:t>27</a:t>
            </a:fld>
            <a:endParaRPr lang="en-US" smtClean="0"/>
          </a:p>
        </p:txBody>
      </p:sp>
    </p:spTree>
    <p:extLst>
      <p:ext uri="{BB962C8B-B14F-4D97-AF65-F5344CB8AC3E}">
        <p14:creationId xmlns:p14="http://schemas.microsoft.com/office/powerpoint/2010/main" val="1805038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D41AA3C3-6036-4675-8FD1-63C851299345}" type="slidenum">
              <a:rPr lang="en-US" smtClean="0"/>
              <a:pPr/>
              <a:t>4</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7930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F5F1A6A-19DF-45C8-B7C7-B6E8EB905275}" type="slidenum">
              <a:rPr lang="en-US" smtClean="0"/>
              <a:pPr/>
              <a:t>5</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89976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IOT</a:t>
            </a:r>
            <a:r>
              <a:rPr lang="en-US" baseline="0" dirty="0" smtClean="0"/>
              <a:t> exclude the victim, the moving party (DC or TC) must show, by clear and convincing evidence, that the victim’s testimony would be materially altered, if the victim were allowed to hear the evidence.</a:t>
            </a:r>
          </a:p>
          <a:p>
            <a:endParaRPr lang="en-US" baseline="0" dirty="0" smtClean="0"/>
          </a:p>
          <a:p>
            <a:r>
              <a:rPr lang="en-US" baseline="0" dirty="0" err="1" smtClean="0"/>
              <a:t>MRE</a:t>
            </a:r>
            <a:r>
              <a:rPr lang="en-US" baseline="0" dirty="0" smtClean="0"/>
              <a:t> 615(e)</a:t>
            </a:r>
          </a:p>
          <a:p>
            <a:r>
              <a:rPr lang="en-US" baseline="0" dirty="0" smtClean="0"/>
              <a:t>Art. </a:t>
            </a:r>
            <a:r>
              <a:rPr lang="en-US" baseline="0" dirty="0" err="1" smtClean="0"/>
              <a:t>6b</a:t>
            </a:r>
            <a:r>
              <a:rPr lang="en-US" baseline="0" dirty="0" smtClean="0"/>
              <a:t>, </a:t>
            </a:r>
            <a:r>
              <a:rPr lang="en-US" baseline="0" dirty="0" err="1" smtClean="0"/>
              <a:t>UCMJ</a:t>
            </a:r>
            <a:endParaRPr lang="en-US" baseline="0" dirty="0" smtClean="0"/>
          </a:p>
          <a:p>
            <a:endParaRPr lang="en-US" baseline="0" dirty="0" smtClean="0"/>
          </a:p>
          <a:p>
            <a:r>
              <a:rPr lang="en-US" baseline="0" dirty="0" smtClean="0"/>
              <a:t>Trial Process:</a:t>
            </a:r>
          </a:p>
          <a:p>
            <a:r>
              <a:rPr lang="en-US" baseline="0" dirty="0" smtClean="0"/>
              <a:t>- Discuss what each portion of the trial process looks like.  Be brief.</a:t>
            </a:r>
          </a:p>
        </p:txBody>
      </p:sp>
      <p:sp>
        <p:nvSpPr>
          <p:cNvPr id="4" name="Slide Number Placeholder 3"/>
          <p:cNvSpPr>
            <a:spLocks noGrp="1"/>
          </p:cNvSpPr>
          <p:nvPr>
            <p:ph type="sldNum" sz="quarter" idx="10"/>
          </p:nvPr>
        </p:nvSpPr>
        <p:spPr/>
        <p:txBody>
          <a:bodyPr/>
          <a:lstStyle/>
          <a:p>
            <a:pPr>
              <a:defRPr/>
            </a:pPr>
            <a:fld id="{391389ED-D08E-4C75-AA6A-79F0C43C8713}" type="slidenum">
              <a:rPr lang="en-US" smtClean="0"/>
              <a:pPr>
                <a:defRPr/>
              </a:pPr>
              <a:t>6</a:t>
            </a:fld>
            <a:endParaRPr lang="en-US"/>
          </a:p>
        </p:txBody>
      </p:sp>
    </p:spTree>
    <p:extLst>
      <p:ext uri="{BB962C8B-B14F-4D97-AF65-F5344CB8AC3E}">
        <p14:creationId xmlns:p14="http://schemas.microsoft.com/office/powerpoint/2010/main" val="850521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91389ED-D08E-4C75-AA6A-79F0C43C8713}" type="slidenum">
              <a:rPr lang="en-US" smtClean="0"/>
              <a:pPr>
                <a:defRPr/>
              </a:pPr>
              <a:t>7</a:t>
            </a:fld>
            <a:endParaRPr lang="en-US"/>
          </a:p>
        </p:txBody>
      </p:sp>
    </p:spTree>
    <p:extLst>
      <p:ext uri="{BB962C8B-B14F-4D97-AF65-F5344CB8AC3E}">
        <p14:creationId xmlns:p14="http://schemas.microsoft.com/office/powerpoint/2010/main" val="2166675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91389ED-D08E-4C75-AA6A-79F0C43C8713}" type="slidenum">
              <a:rPr lang="en-US" smtClean="0"/>
              <a:pPr>
                <a:defRPr/>
              </a:pPr>
              <a:t>8</a:t>
            </a:fld>
            <a:endParaRPr lang="en-US"/>
          </a:p>
        </p:txBody>
      </p:sp>
    </p:spTree>
    <p:extLst>
      <p:ext uri="{BB962C8B-B14F-4D97-AF65-F5344CB8AC3E}">
        <p14:creationId xmlns:p14="http://schemas.microsoft.com/office/powerpoint/2010/main" val="771634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36BC21E-0ED8-491E-8C34-ECCE84631CD4}" type="slidenum">
              <a:rPr lang="en-US" smtClean="0"/>
              <a:pPr/>
              <a:t>15</a:t>
            </a:fld>
            <a:endParaRPr lang="en-US" smtClean="0"/>
          </a:p>
        </p:txBody>
      </p:sp>
      <p:sp>
        <p:nvSpPr>
          <p:cNvPr id="34819" name="Rectangle 2"/>
          <p:cNvSpPr>
            <a:spLocks noGrp="1" noRot="1" noChangeAspect="1" noChangeArrowheads="1" noTextEdit="1"/>
          </p:cNvSpPr>
          <p:nvPr>
            <p:ph type="sldImg"/>
          </p:nvPr>
        </p:nvSpPr>
        <p:spPr>
          <a:xfrm>
            <a:off x="1193800" y="695325"/>
            <a:ext cx="4637088" cy="3478213"/>
          </a:xfrm>
          <a:ln/>
        </p:spPr>
      </p:sp>
      <p:sp>
        <p:nvSpPr>
          <p:cNvPr id="3482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48406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a:noFill/>
        </p:spPr>
        <p:txBody>
          <a:bodyPr/>
          <a:lstStyle/>
          <a:p>
            <a:fld id="{73F71729-A439-4F9A-BD1B-785FD3714F8A}" type="slidenum">
              <a:rPr lang="en-US" smtClean="0"/>
              <a:pPr/>
              <a:t>16</a:t>
            </a:fld>
            <a:endParaRPr lang="en-US" smtClean="0"/>
          </a:p>
        </p:txBody>
      </p:sp>
    </p:spTree>
    <p:extLst>
      <p:ext uri="{BB962C8B-B14F-4D97-AF65-F5344CB8AC3E}">
        <p14:creationId xmlns:p14="http://schemas.microsoft.com/office/powerpoint/2010/main" val="1810454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a:noFill/>
        </p:spPr>
        <p:txBody>
          <a:bodyPr/>
          <a:lstStyle/>
          <a:p>
            <a:fld id="{E1D341F8-9954-4B3D-A112-E0A492F44034}" type="slidenum">
              <a:rPr lang="en-US" smtClean="0"/>
              <a:pPr/>
              <a:t>17</a:t>
            </a:fld>
            <a:endParaRPr lang="en-US" smtClean="0"/>
          </a:p>
        </p:txBody>
      </p:sp>
    </p:spTree>
    <p:extLst>
      <p:ext uri="{BB962C8B-B14F-4D97-AF65-F5344CB8AC3E}">
        <p14:creationId xmlns:p14="http://schemas.microsoft.com/office/powerpoint/2010/main" val="2993697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81000" y="457200"/>
            <a:ext cx="8397875" cy="5562600"/>
            <a:chOff x="240" y="288"/>
            <a:chExt cx="5290" cy="3504"/>
          </a:xfrm>
        </p:grpSpPr>
        <p:sp>
          <p:nvSpPr>
            <p:cNvPr id="5" name="Rectangle 3"/>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p:spPr>
          <p:txBody>
            <a:bodyPr wrap="none" anchor="ctr"/>
            <a:lstStyle/>
            <a:p>
              <a:pPr algn="ctr">
                <a:defRPr/>
              </a:pPr>
              <a:endParaRPr lang="en-US" sz="2400">
                <a:latin typeface="Times New Roman" pitchFamily="18" charset="0"/>
              </a:endParaRPr>
            </a:p>
          </p:txBody>
        </p:sp>
        <p:sp>
          <p:nvSpPr>
            <p:cNvPr id="6"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p:spPr>
          <p:txBody>
            <a:bodyPr wrap="none" anchor="ctr"/>
            <a:lstStyle/>
            <a:p>
              <a:pPr algn="ctr">
                <a:defRPr/>
              </a:pPr>
              <a:endParaRPr lang="en-US" sz="2400">
                <a:latin typeface="Times New Roman" pitchFamily="18" charset="0"/>
              </a:endParaRPr>
            </a:p>
          </p:txBody>
        </p:sp>
        <p:sp>
          <p:nvSpPr>
            <p:cNvPr id="7" name="Line 5"/>
            <p:cNvSpPr>
              <a:spLocks noChangeShapeType="1"/>
            </p:cNvSpPr>
            <p:nvPr/>
          </p:nvSpPr>
          <p:spPr bwMode="auto">
            <a:xfrm>
              <a:off x="576" y="2256"/>
              <a:ext cx="4608" cy="0"/>
            </a:xfrm>
            <a:prstGeom prst="line">
              <a:avLst/>
            </a:prstGeom>
            <a:noFill/>
            <a:ln w="19050">
              <a:solidFill>
                <a:schemeClr val="accent2"/>
              </a:solidFill>
              <a:round/>
              <a:headEnd/>
              <a:tailEnd/>
            </a:ln>
            <a:effectLst/>
          </p:spPr>
          <p:txBody>
            <a:bodyPr wrap="none" anchor="ctr"/>
            <a:lstStyle/>
            <a:p>
              <a:pPr eaLnBrk="0" hangingPunct="0">
                <a:defRPr/>
              </a:pPr>
              <a:endParaRPr lang="en-US"/>
            </a:p>
          </p:txBody>
        </p:sp>
      </p:grpSp>
      <p:sp>
        <p:nvSpPr>
          <p:cNvPr id="5126" name="Rectangle 6"/>
          <p:cNvSpPr>
            <a:spLocks noGrp="1" noChangeArrowheads="1"/>
          </p:cNvSpPr>
          <p:nvPr>
            <p:ph type="ctrTitle"/>
          </p:nvPr>
        </p:nvSpPr>
        <p:spPr>
          <a:xfrm>
            <a:off x="1219200" y="838200"/>
            <a:ext cx="6781800" cy="2559050"/>
          </a:xfrm>
        </p:spPr>
        <p:txBody>
          <a:bodyPr anchorCtr="1"/>
          <a:lstStyle>
            <a:lvl1pPr algn="ctr">
              <a:defRPr sz="6200"/>
            </a:lvl1pPr>
          </a:lstStyle>
          <a:p>
            <a:r>
              <a:rPr lang="en-US"/>
              <a:t>Click to edit Master title style</a:t>
            </a:r>
          </a:p>
        </p:txBody>
      </p:sp>
      <p:sp>
        <p:nvSpPr>
          <p:cNvPr id="5127" name="Rectangle 7"/>
          <p:cNvSpPr>
            <a:spLocks noGrp="1" noChangeArrowheads="1"/>
          </p:cNvSpPr>
          <p:nvPr>
            <p:ph type="subTitle" idx="1"/>
          </p:nvPr>
        </p:nvSpPr>
        <p:spPr>
          <a:xfrm>
            <a:off x="1371600" y="3733800"/>
            <a:ext cx="6400800" cy="1873250"/>
          </a:xfrm>
        </p:spPr>
        <p:txBody>
          <a:bodyPr/>
          <a:lstStyle>
            <a:lvl1pPr marL="0" indent="0" algn="ctr">
              <a:buFont typeface="Wingdings" pitchFamily="2" charset="2"/>
              <a:buNone/>
              <a:defRPr sz="3000"/>
            </a:lvl1pPr>
          </a:lstStyle>
          <a:p>
            <a:r>
              <a:rPr lang="en-US"/>
              <a:t>Click to edit Master subtitle style</a:t>
            </a:r>
          </a:p>
        </p:txBody>
      </p:sp>
      <p:sp>
        <p:nvSpPr>
          <p:cNvPr id="8" name="Rectangle 8"/>
          <p:cNvSpPr>
            <a:spLocks noGrp="1" noChangeArrowheads="1"/>
          </p:cNvSpPr>
          <p:nvPr>
            <p:ph type="dt" sz="half" idx="10"/>
          </p:nvPr>
        </p:nvSpPr>
        <p:spPr>
          <a:xfrm>
            <a:off x="536575" y="6248400"/>
            <a:ext cx="2054225"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251200" y="6248400"/>
            <a:ext cx="2887663"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a:xfrm>
            <a:off x="6788150" y="6257925"/>
            <a:ext cx="1905000" cy="457200"/>
          </a:xfrm>
        </p:spPr>
        <p:txBody>
          <a:bodyPr/>
          <a:lstStyle>
            <a:lvl1pPr>
              <a:defRPr/>
            </a:lvl1pPr>
          </a:lstStyle>
          <a:p>
            <a:pPr>
              <a:defRPr/>
            </a:pPr>
            <a:fld id="{76EB4947-920E-478A-8B32-AD4DE0C270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1491BC9-6CB1-4981-9878-E817ADE9025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40C56AA4-0369-4C61-96CB-4DC41C2EAF9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0C6A7DA-DEC2-49A1-950B-BF911AEAF41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DA1E879-8090-4F0D-B3E1-5F85070ABD1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558EECB6-C3BF-43D8-AB9A-1956C2BEA7F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35FEE575-3244-47A1-B0B7-B26847127C1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1C286318-C915-47F8-9E88-6E7D234DA6F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4F41B5F6-C4DF-4A8B-ADF3-E1D5315DA54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69A79DA6-9CF2-4B1D-B440-1DA077B7B6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FE78C8AE-C272-48E3-9509-6CC5D048926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228600" y="228600"/>
            <a:ext cx="8686800" cy="5943600"/>
            <a:chOff x="144" y="144"/>
            <a:chExt cx="5472" cy="3744"/>
          </a:xfrm>
        </p:grpSpPr>
        <p:sp>
          <p:nvSpPr>
            <p:cNvPr id="4099" name="Rectangle 3"/>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p:spPr>
          <p:txBody>
            <a:bodyPr wrap="none" anchor="ctr"/>
            <a:lstStyle/>
            <a:p>
              <a:pPr algn="ctr">
                <a:defRPr/>
              </a:pPr>
              <a:endParaRPr lang="en-US" sz="2400">
                <a:latin typeface="Times New Roman" pitchFamily="18" charset="0"/>
              </a:endParaRPr>
            </a:p>
          </p:txBody>
        </p:sp>
        <p:sp>
          <p:nvSpPr>
            <p:cNvPr id="4100" name="Rectangle 4"/>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p:spPr>
          <p:txBody>
            <a:bodyPr wrap="none" anchor="ctr"/>
            <a:lstStyle/>
            <a:p>
              <a:pPr algn="ctr">
                <a:defRPr/>
              </a:pPr>
              <a:endParaRPr lang="en-US" sz="2400">
                <a:latin typeface="Times New Roman" pitchFamily="18" charset="0"/>
              </a:endParaRPr>
            </a:p>
          </p:txBody>
        </p:sp>
        <p:sp>
          <p:nvSpPr>
            <p:cNvPr id="4101" name="Line 5"/>
            <p:cNvSpPr>
              <a:spLocks noChangeShapeType="1"/>
            </p:cNvSpPr>
            <p:nvPr/>
          </p:nvSpPr>
          <p:spPr bwMode="auto">
            <a:xfrm>
              <a:off x="336" y="1092"/>
              <a:ext cx="5136" cy="0"/>
            </a:xfrm>
            <a:prstGeom prst="line">
              <a:avLst/>
            </a:prstGeom>
            <a:noFill/>
            <a:ln w="12700">
              <a:solidFill>
                <a:schemeClr val="accent2"/>
              </a:solidFill>
              <a:round/>
              <a:headEnd/>
              <a:tailEnd/>
            </a:ln>
            <a:effectLst/>
          </p:spPr>
          <p:txBody>
            <a:bodyPr/>
            <a:lstStyle/>
            <a:p>
              <a:pPr eaLnBrk="0" hangingPunct="0">
                <a:defRPr/>
              </a:pPr>
              <a:endParaRPr lang="en-US"/>
            </a:p>
          </p:txBody>
        </p:sp>
      </p:grpSp>
      <p:sp>
        <p:nvSpPr>
          <p:cNvPr id="1027" name="Rectangle 6"/>
          <p:cNvSpPr>
            <a:spLocks noGrp="1" noChangeArrowheads="1"/>
          </p:cNvSpPr>
          <p:nvPr>
            <p:ph type="title"/>
          </p:nvPr>
        </p:nvSpPr>
        <p:spPr bwMode="auto">
          <a:xfrm>
            <a:off x="533400" y="473075"/>
            <a:ext cx="8153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533400" y="1828800"/>
            <a:ext cx="81534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4" name="Rectangle 8"/>
          <p:cNvSpPr>
            <a:spLocks noGrp="1" noChangeArrowheads="1"/>
          </p:cNvSpPr>
          <p:nvPr>
            <p:ph type="dt" sz="half" idx="2"/>
          </p:nvPr>
        </p:nvSpPr>
        <p:spPr bwMode="auto">
          <a:xfrm>
            <a:off x="533400" y="6248400"/>
            <a:ext cx="2057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a:lvl1pPr>
          </a:lstStyle>
          <a:p>
            <a:pPr>
              <a:defRPr/>
            </a:pPr>
            <a:endParaRPr lang="en-US"/>
          </a:p>
        </p:txBody>
      </p:sp>
      <p:sp>
        <p:nvSpPr>
          <p:cNvPr id="4105" name="Rectangle 9"/>
          <p:cNvSpPr>
            <a:spLocks noGrp="1" noChangeArrowheads="1"/>
          </p:cNvSpPr>
          <p:nvPr>
            <p:ph type="ftr" sz="quarter" idx="3"/>
          </p:nvPr>
        </p:nvSpPr>
        <p:spPr bwMode="auto">
          <a:xfrm>
            <a:off x="32385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000"/>
            </a:lvl1pPr>
          </a:lstStyle>
          <a:p>
            <a:pPr>
              <a:defRPr/>
            </a:pPr>
            <a:endParaRPr lang="en-US"/>
          </a:p>
        </p:txBody>
      </p:sp>
      <p:sp>
        <p:nvSpPr>
          <p:cNvPr id="4106" name="Rectangle 10"/>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vl1pPr>
          </a:lstStyle>
          <a:p>
            <a:pPr>
              <a:defRPr/>
            </a:pPr>
            <a:fld id="{7490F1C4-BE14-42D3-AA48-B8118287975A}"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lnSpc>
          <a:spcPct val="80000"/>
        </a:lnSpc>
        <a:spcBef>
          <a:spcPct val="0"/>
        </a:spcBef>
        <a:spcAft>
          <a:spcPct val="0"/>
        </a:spcAft>
        <a:defRPr sz="4400">
          <a:solidFill>
            <a:schemeClr val="tx2"/>
          </a:solidFill>
          <a:latin typeface="+mj-lt"/>
          <a:ea typeface="+mj-ea"/>
          <a:cs typeface="+mj-cs"/>
        </a:defRPr>
      </a:lvl1pPr>
      <a:lvl2pPr algn="l" rtl="0" eaLnBrk="0" fontAlgn="base" hangingPunct="0">
        <a:lnSpc>
          <a:spcPct val="80000"/>
        </a:lnSpc>
        <a:spcBef>
          <a:spcPct val="0"/>
        </a:spcBef>
        <a:spcAft>
          <a:spcPct val="0"/>
        </a:spcAft>
        <a:defRPr sz="4400">
          <a:solidFill>
            <a:schemeClr val="tx2"/>
          </a:solidFill>
          <a:latin typeface="Times New Roman" pitchFamily="18" charset="0"/>
        </a:defRPr>
      </a:lvl2pPr>
      <a:lvl3pPr algn="l" rtl="0" eaLnBrk="0" fontAlgn="base" hangingPunct="0">
        <a:lnSpc>
          <a:spcPct val="80000"/>
        </a:lnSpc>
        <a:spcBef>
          <a:spcPct val="0"/>
        </a:spcBef>
        <a:spcAft>
          <a:spcPct val="0"/>
        </a:spcAft>
        <a:defRPr sz="4400">
          <a:solidFill>
            <a:schemeClr val="tx2"/>
          </a:solidFill>
          <a:latin typeface="Times New Roman" pitchFamily="18" charset="0"/>
        </a:defRPr>
      </a:lvl3pPr>
      <a:lvl4pPr algn="l" rtl="0" eaLnBrk="0" fontAlgn="base" hangingPunct="0">
        <a:lnSpc>
          <a:spcPct val="80000"/>
        </a:lnSpc>
        <a:spcBef>
          <a:spcPct val="0"/>
        </a:spcBef>
        <a:spcAft>
          <a:spcPct val="0"/>
        </a:spcAft>
        <a:defRPr sz="4400">
          <a:solidFill>
            <a:schemeClr val="tx2"/>
          </a:solidFill>
          <a:latin typeface="Times New Roman" pitchFamily="18" charset="0"/>
        </a:defRPr>
      </a:lvl4pPr>
      <a:lvl5pPr algn="l" rtl="0" eaLnBrk="0" fontAlgn="base" hangingPunct="0">
        <a:lnSpc>
          <a:spcPct val="80000"/>
        </a:lnSpc>
        <a:spcBef>
          <a:spcPct val="0"/>
        </a:spcBef>
        <a:spcAft>
          <a:spcPct val="0"/>
        </a:spcAft>
        <a:defRPr sz="4400">
          <a:solidFill>
            <a:schemeClr val="tx2"/>
          </a:solidFill>
          <a:latin typeface="Times New Roman" pitchFamily="18" charset="0"/>
        </a:defRPr>
      </a:lvl5pPr>
      <a:lvl6pPr marL="457200" algn="l" rtl="0" fontAlgn="base">
        <a:lnSpc>
          <a:spcPct val="80000"/>
        </a:lnSpc>
        <a:spcBef>
          <a:spcPct val="0"/>
        </a:spcBef>
        <a:spcAft>
          <a:spcPct val="0"/>
        </a:spcAft>
        <a:defRPr sz="4400">
          <a:solidFill>
            <a:schemeClr val="tx2"/>
          </a:solidFill>
          <a:latin typeface="Times New Roman" pitchFamily="18" charset="0"/>
        </a:defRPr>
      </a:lvl6pPr>
      <a:lvl7pPr marL="914400" algn="l" rtl="0" fontAlgn="base">
        <a:lnSpc>
          <a:spcPct val="80000"/>
        </a:lnSpc>
        <a:spcBef>
          <a:spcPct val="0"/>
        </a:spcBef>
        <a:spcAft>
          <a:spcPct val="0"/>
        </a:spcAft>
        <a:defRPr sz="4400">
          <a:solidFill>
            <a:schemeClr val="tx2"/>
          </a:solidFill>
          <a:latin typeface="Times New Roman" pitchFamily="18" charset="0"/>
        </a:defRPr>
      </a:lvl7pPr>
      <a:lvl8pPr marL="1371600" algn="l" rtl="0" fontAlgn="base">
        <a:lnSpc>
          <a:spcPct val="80000"/>
        </a:lnSpc>
        <a:spcBef>
          <a:spcPct val="0"/>
        </a:spcBef>
        <a:spcAft>
          <a:spcPct val="0"/>
        </a:spcAft>
        <a:defRPr sz="4400">
          <a:solidFill>
            <a:schemeClr val="tx2"/>
          </a:solidFill>
          <a:latin typeface="Times New Roman" pitchFamily="18" charset="0"/>
        </a:defRPr>
      </a:lvl8pPr>
      <a:lvl9pPr marL="1828800" algn="l" rtl="0" fontAlgn="base">
        <a:lnSpc>
          <a:spcPct val="80000"/>
        </a:lnSpc>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Wingdings" pitchFamily="2" charset="2"/>
        <a:buChar char="n"/>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6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hlink"/>
        </a:buClr>
        <a:buSzPct val="5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95400" y="914400"/>
            <a:ext cx="6705600" cy="2514600"/>
          </a:xfrm>
        </p:spPr>
        <p:txBody>
          <a:bodyPr/>
          <a:lstStyle/>
          <a:p>
            <a:pPr eaLnBrk="1" hangingPunct="1"/>
            <a:r>
              <a:rPr lang="en-US" sz="4800" dirty="0" smtClean="0"/>
              <a:t>An Overview of </a:t>
            </a:r>
            <a:r>
              <a:rPr lang="en-US" sz="4800" dirty="0" smtClean="0">
                <a:solidFill>
                  <a:schemeClr val="tx1"/>
                </a:solidFill>
              </a:rPr>
              <a:t>Current</a:t>
            </a:r>
            <a:r>
              <a:rPr lang="en-US" sz="4800" dirty="0" smtClean="0"/>
              <a:t/>
            </a:r>
            <a:br>
              <a:rPr lang="en-US" sz="4800" dirty="0" smtClean="0"/>
            </a:br>
            <a:r>
              <a:rPr lang="en-US" sz="4800" dirty="0" smtClean="0"/>
              <a:t>Court-Martial Processes</a:t>
            </a:r>
            <a:br>
              <a:rPr lang="en-US" sz="4800" dirty="0" smtClean="0"/>
            </a:br>
            <a:r>
              <a:rPr lang="en-US" sz="4800" dirty="0" smtClean="0"/>
              <a:t>&amp; MRE 514</a:t>
            </a:r>
          </a:p>
        </p:txBody>
      </p:sp>
      <p:sp>
        <p:nvSpPr>
          <p:cNvPr id="5123" name="Rectangle 3"/>
          <p:cNvSpPr>
            <a:spLocks noGrp="1" noChangeArrowheads="1"/>
          </p:cNvSpPr>
          <p:nvPr>
            <p:ph type="subTitle" idx="1"/>
          </p:nvPr>
        </p:nvSpPr>
        <p:spPr/>
        <p:txBody>
          <a:bodyPr/>
          <a:lstStyle/>
          <a:p>
            <a:pPr algn="l" eaLnBrk="1" hangingPunct="1"/>
            <a:endParaRPr lang="en-US" sz="1600" b="1" dirty="0" smtClean="0"/>
          </a:p>
          <a:p>
            <a:pPr algn="l" eaLnBrk="1" hangingPunct="1"/>
            <a:endParaRPr lang="en-US" sz="1600" b="1" dirty="0"/>
          </a:p>
          <a:p>
            <a:pPr algn="l" eaLnBrk="1" hangingPunct="1"/>
            <a:r>
              <a:rPr lang="en-US" sz="1600" b="1" dirty="0" smtClean="0"/>
              <a:t>Maj Gable Hackman</a:t>
            </a:r>
          </a:p>
          <a:p>
            <a:pPr algn="l" eaLnBrk="1" hangingPunct="1"/>
            <a:r>
              <a:rPr lang="en-US" sz="1600" b="1" dirty="0" err="1" smtClean="0"/>
              <a:t>JAD</a:t>
            </a:r>
            <a:r>
              <a:rPr lang="en-US" sz="1600" b="1" dirty="0" smtClean="0"/>
              <a:t>, </a:t>
            </a:r>
            <a:r>
              <a:rPr lang="en-US" sz="1600" b="1" dirty="0" err="1" smtClean="0"/>
              <a:t>HQMC</a:t>
            </a:r>
            <a:endParaRPr lang="en-US" sz="1600" b="1" dirty="0" smtClean="0"/>
          </a:p>
          <a:p>
            <a:pPr algn="l" eaLnBrk="1" hangingPunct="1"/>
            <a:r>
              <a:rPr lang="en-US" sz="1600" b="1" dirty="0" smtClean="0"/>
              <a:t>(703) 693-9299</a:t>
            </a:r>
          </a:p>
        </p:txBody>
      </p:sp>
      <p:pic>
        <p:nvPicPr>
          <p:cNvPr id="5124" name="Picture 4" descr="JA_communityLogo_transparentBackground"/>
          <p:cNvPicPr>
            <a:picLocks noChangeAspect="1" noChangeArrowheads="1"/>
          </p:cNvPicPr>
          <p:nvPr/>
        </p:nvPicPr>
        <p:blipFill>
          <a:blip r:embed="rId2" cstate="print"/>
          <a:srcRect/>
          <a:stretch>
            <a:fillRect/>
          </a:stretch>
        </p:blipFill>
        <p:spPr bwMode="auto">
          <a:xfrm>
            <a:off x="4495800" y="3733800"/>
            <a:ext cx="2667000" cy="1771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Role of the Trial Counsel</a:t>
            </a:r>
          </a:p>
        </p:txBody>
      </p:sp>
      <p:sp>
        <p:nvSpPr>
          <p:cNvPr id="10243" name="Rectangle 3"/>
          <p:cNvSpPr>
            <a:spLocks noGrp="1" noChangeArrowheads="1"/>
          </p:cNvSpPr>
          <p:nvPr>
            <p:ph type="body" idx="1"/>
          </p:nvPr>
        </p:nvSpPr>
        <p:spPr/>
        <p:txBody>
          <a:bodyPr/>
          <a:lstStyle/>
          <a:p>
            <a:pPr eaLnBrk="1" hangingPunct="1">
              <a:lnSpc>
                <a:spcPct val="90000"/>
              </a:lnSpc>
            </a:pPr>
            <a:r>
              <a:rPr lang="en-US" sz="2700" dirty="0" smtClean="0"/>
              <a:t>Trial Counsel (prosecutor) is not a victim advocate</a:t>
            </a:r>
          </a:p>
          <a:p>
            <a:pPr eaLnBrk="1" hangingPunct="1">
              <a:lnSpc>
                <a:spcPct val="90000"/>
              </a:lnSpc>
            </a:pPr>
            <a:r>
              <a:rPr lang="en-US" sz="2700" dirty="0" smtClean="0"/>
              <a:t>What can the victim expect from the trial counsel?</a:t>
            </a:r>
          </a:p>
          <a:p>
            <a:pPr lvl="1" eaLnBrk="1" hangingPunct="1">
              <a:lnSpc>
                <a:spcPct val="90000"/>
              </a:lnSpc>
            </a:pPr>
            <a:r>
              <a:rPr lang="en-US" sz="2200" dirty="0" smtClean="0"/>
              <a:t>Respect and dignity</a:t>
            </a:r>
          </a:p>
          <a:p>
            <a:pPr lvl="1" eaLnBrk="1" hangingPunct="1">
              <a:lnSpc>
                <a:spcPct val="90000"/>
              </a:lnSpc>
            </a:pPr>
            <a:r>
              <a:rPr lang="en-US" sz="2200" dirty="0" smtClean="0"/>
              <a:t>Keep the victim informed</a:t>
            </a:r>
          </a:p>
          <a:p>
            <a:pPr lvl="1" eaLnBrk="1" hangingPunct="1">
              <a:lnSpc>
                <a:spcPct val="90000"/>
              </a:lnSpc>
            </a:pPr>
            <a:r>
              <a:rPr lang="en-US" sz="2200" dirty="0" smtClean="0"/>
              <a:t>Refer the victim to locally available assistance</a:t>
            </a:r>
          </a:p>
          <a:p>
            <a:pPr lvl="1" eaLnBrk="1" hangingPunct="1">
              <a:lnSpc>
                <a:spcPct val="90000"/>
              </a:lnSpc>
            </a:pPr>
            <a:r>
              <a:rPr lang="en-US" sz="2200" dirty="0" smtClean="0"/>
              <a:t>Explain court-martial process</a:t>
            </a:r>
          </a:p>
          <a:p>
            <a:pPr lvl="1" eaLnBrk="1" hangingPunct="1">
              <a:lnSpc>
                <a:spcPct val="90000"/>
              </a:lnSpc>
            </a:pPr>
            <a:r>
              <a:rPr lang="en-US" sz="2200" dirty="0" smtClean="0"/>
              <a:t>Thoroughly prepare the victim for trial</a:t>
            </a:r>
          </a:p>
          <a:p>
            <a:pPr eaLnBrk="1" hangingPunct="1">
              <a:lnSpc>
                <a:spcPct val="90000"/>
              </a:lnSpc>
            </a:pPr>
            <a:r>
              <a:rPr lang="en-US" sz="2700" dirty="0" smtClean="0"/>
              <a:t>Direct examination</a:t>
            </a:r>
          </a:p>
          <a:p>
            <a:pPr lvl="1" eaLnBrk="1" hangingPunct="1">
              <a:lnSpc>
                <a:spcPct val="90000"/>
              </a:lnSpc>
            </a:pPr>
            <a:r>
              <a:rPr lang="en-US" sz="2200" dirty="0" smtClean="0"/>
              <a:t>Detailed account of incident/aftermath</a:t>
            </a:r>
          </a:p>
          <a:p>
            <a:pPr lvl="1" eaLnBrk="1" hangingPunct="1">
              <a:lnSpc>
                <a:spcPct val="90000"/>
              </a:lnSpc>
            </a:pPr>
            <a:r>
              <a:rPr lang="en-US" sz="2200" dirty="0" smtClean="0"/>
              <a:t>Can take a long time (often more than 2 hours)</a:t>
            </a:r>
          </a:p>
        </p:txBody>
      </p:sp>
      <p:pic>
        <p:nvPicPr>
          <p:cNvPr id="10244" name="Picture 4" descr="JA_communityLogo_transparentBackground"/>
          <p:cNvPicPr>
            <a:picLocks noChangeAspect="1" noChangeArrowheads="1"/>
          </p:cNvPicPr>
          <p:nvPr/>
        </p:nvPicPr>
        <p:blipFill>
          <a:blip r:embed="rId2"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Role of the Defense Counsel</a:t>
            </a:r>
          </a:p>
        </p:txBody>
      </p:sp>
      <p:sp>
        <p:nvSpPr>
          <p:cNvPr id="11267" name="Rectangle 3"/>
          <p:cNvSpPr>
            <a:spLocks noGrp="1" noChangeArrowheads="1"/>
          </p:cNvSpPr>
          <p:nvPr>
            <p:ph type="body" idx="1"/>
          </p:nvPr>
        </p:nvSpPr>
        <p:spPr>
          <a:xfrm>
            <a:off x="457200" y="1863522"/>
            <a:ext cx="8305800" cy="4038600"/>
          </a:xfrm>
        </p:spPr>
        <p:txBody>
          <a:bodyPr/>
          <a:lstStyle/>
          <a:p>
            <a:pPr eaLnBrk="1" hangingPunct="1">
              <a:lnSpc>
                <a:spcPct val="80000"/>
              </a:lnSpc>
            </a:pPr>
            <a:r>
              <a:rPr lang="en-US" sz="2700" dirty="0" smtClean="0"/>
              <a:t>Defense counsel zealously advocate for their client</a:t>
            </a:r>
          </a:p>
          <a:p>
            <a:pPr marL="0" indent="0" eaLnBrk="1" hangingPunct="1">
              <a:lnSpc>
                <a:spcPct val="80000"/>
              </a:lnSpc>
              <a:buNone/>
            </a:pPr>
            <a:endParaRPr lang="en-US" sz="1200" dirty="0" smtClean="0"/>
          </a:p>
          <a:p>
            <a:pPr eaLnBrk="1" hangingPunct="1">
              <a:lnSpc>
                <a:spcPct val="80000"/>
              </a:lnSpc>
            </a:pPr>
            <a:r>
              <a:rPr lang="en-US" sz="2700" dirty="0" smtClean="0"/>
              <a:t>What can the victim expect from defense counsel?</a:t>
            </a:r>
          </a:p>
          <a:p>
            <a:pPr lvl="1" eaLnBrk="1" hangingPunct="1">
              <a:lnSpc>
                <a:spcPct val="80000"/>
              </a:lnSpc>
            </a:pPr>
            <a:r>
              <a:rPr lang="en-US" sz="2200" dirty="0" smtClean="0"/>
              <a:t>Interviews (TC, VLC, VA can be present)</a:t>
            </a:r>
          </a:p>
          <a:p>
            <a:pPr lvl="1" eaLnBrk="1" hangingPunct="1">
              <a:lnSpc>
                <a:spcPct val="80000"/>
              </a:lnSpc>
            </a:pPr>
            <a:r>
              <a:rPr lang="en-US" sz="2200" dirty="0" smtClean="0"/>
              <a:t>Requests for information</a:t>
            </a:r>
          </a:p>
          <a:p>
            <a:pPr lvl="1" eaLnBrk="1" hangingPunct="1">
              <a:lnSpc>
                <a:spcPct val="80000"/>
              </a:lnSpc>
            </a:pPr>
            <a:r>
              <a:rPr lang="en-US" sz="2200" dirty="0" smtClean="0"/>
              <a:t>Inquiries to command, friends, coworkers, family</a:t>
            </a:r>
          </a:p>
          <a:p>
            <a:pPr marL="0" indent="0" eaLnBrk="1" hangingPunct="1">
              <a:lnSpc>
                <a:spcPct val="80000"/>
              </a:lnSpc>
              <a:buNone/>
            </a:pPr>
            <a:endParaRPr lang="en-US" sz="1200" dirty="0"/>
          </a:p>
          <a:p>
            <a:pPr eaLnBrk="1" hangingPunct="1">
              <a:lnSpc>
                <a:spcPct val="80000"/>
              </a:lnSpc>
            </a:pPr>
            <a:r>
              <a:rPr lang="en-US" sz="2700" dirty="0" smtClean="0"/>
              <a:t>Victim expect Defense to be respectful</a:t>
            </a:r>
          </a:p>
          <a:p>
            <a:pPr marL="0" indent="0" eaLnBrk="1" hangingPunct="1">
              <a:lnSpc>
                <a:spcPct val="80000"/>
              </a:lnSpc>
              <a:buNone/>
            </a:pPr>
            <a:endParaRPr lang="en-US" sz="1200" dirty="0" smtClean="0"/>
          </a:p>
          <a:p>
            <a:pPr eaLnBrk="1" hangingPunct="1">
              <a:lnSpc>
                <a:spcPct val="80000"/>
              </a:lnSpc>
            </a:pPr>
            <a:r>
              <a:rPr lang="en-US" sz="2700" dirty="0" smtClean="0"/>
              <a:t>Cross-examination</a:t>
            </a:r>
          </a:p>
          <a:p>
            <a:pPr lvl="1" eaLnBrk="1" hangingPunct="1">
              <a:lnSpc>
                <a:spcPct val="80000"/>
              </a:lnSpc>
            </a:pPr>
            <a:r>
              <a:rPr lang="en-US" sz="2200" dirty="0" smtClean="0"/>
              <a:t>Confrontational</a:t>
            </a:r>
          </a:p>
          <a:p>
            <a:pPr lvl="1" eaLnBrk="1" hangingPunct="1">
              <a:lnSpc>
                <a:spcPct val="80000"/>
              </a:lnSpc>
            </a:pPr>
            <a:r>
              <a:rPr lang="en-US" sz="2200" dirty="0" smtClean="0"/>
              <a:t>Goal is to expose inconsistencies and damage credibility</a:t>
            </a:r>
          </a:p>
        </p:txBody>
      </p:sp>
      <p:pic>
        <p:nvPicPr>
          <p:cNvPr id="11268" name="Picture 4" descr="JA_communityLogo_transparentBackground"/>
          <p:cNvPicPr>
            <a:picLocks noChangeAspect="1" noChangeArrowheads="1"/>
          </p:cNvPicPr>
          <p:nvPr/>
        </p:nvPicPr>
        <p:blipFill>
          <a:blip r:embed="rId2"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en-US" dirty="0" smtClean="0"/>
              <a:t>Role of the Victims’ </a:t>
            </a:r>
            <a:br>
              <a:rPr lang="en-US" dirty="0" smtClean="0"/>
            </a:br>
            <a:r>
              <a:rPr lang="en-US" dirty="0" smtClean="0"/>
              <a:t>Legal Counsel</a:t>
            </a:r>
          </a:p>
        </p:txBody>
      </p:sp>
      <p:sp>
        <p:nvSpPr>
          <p:cNvPr id="11267" name="Rectangle 3"/>
          <p:cNvSpPr>
            <a:spLocks noGrp="1" noChangeArrowheads="1"/>
          </p:cNvSpPr>
          <p:nvPr>
            <p:ph type="body" idx="1"/>
          </p:nvPr>
        </p:nvSpPr>
        <p:spPr>
          <a:xfrm>
            <a:off x="381000" y="1828800"/>
            <a:ext cx="8382000" cy="4191000"/>
          </a:xfrm>
        </p:spPr>
        <p:txBody>
          <a:bodyPr/>
          <a:lstStyle/>
          <a:p>
            <a:pPr eaLnBrk="1" hangingPunct="1">
              <a:lnSpc>
                <a:spcPct val="80000"/>
              </a:lnSpc>
            </a:pPr>
            <a:r>
              <a:rPr lang="en-US" sz="2700" dirty="0" smtClean="0"/>
              <a:t>Victims’ legal counsel zealously advocates for their clients (not all victims will be eligible for VLC)</a:t>
            </a:r>
          </a:p>
          <a:p>
            <a:pPr marL="0" indent="0" eaLnBrk="1" hangingPunct="1">
              <a:lnSpc>
                <a:spcPct val="80000"/>
              </a:lnSpc>
              <a:buNone/>
            </a:pPr>
            <a:endParaRPr lang="en-US" sz="1400" dirty="0" smtClean="0"/>
          </a:p>
          <a:p>
            <a:pPr eaLnBrk="1" hangingPunct="1">
              <a:lnSpc>
                <a:spcPct val="80000"/>
              </a:lnSpc>
            </a:pPr>
            <a:r>
              <a:rPr lang="en-US" sz="2700" dirty="0" smtClean="0"/>
              <a:t>What can the victim expect from the victims’ legal counsel?</a:t>
            </a:r>
          </a:p>
          <a:p>
            <a:pPr lvl="1" eaLnBrk="1" hangingPunct="1">
              <a:lnSpc>
                <a:spcPct val="80000"/>
              </a:lnSpc>
            </a:pPr>
            <a:r>
              <a:rPr lang="en-US" sz="2200" dirty="0" smtClean="0"/>
              <a:t>Legal advice to victim on military justice related issues</a:t>
            </a:r>
          </a:p>
          <a:p>
            <a:pPr lvl="1" eaLnBrk="1" hangingPunct="1">
              <a:lnSpc>
                <a:spcPct val="80000"/>
              </a:lnSpc>
            </a:pPr>
            <a:r>
              <a:rPr lang="en-US" sz="2200" dirty="0" smtClean="0"/>
              <a:t>Limited capacity to represent victim’s interests in courts-martial</a:t>
            </a:r>
          </a:p>
          <a:p>
            <a:pPr lvl="1" eaLnBrk="1" hangingPunct="1">
              <a:lnSpc>
                <a:spcPct val="80000"/>
              </a:lnSpc>
            </a:pPr>
            <a:r>
              <a:rPr lang="en-US" sz="2200" dirty="0" smtClean="0"/>
              <a:t>Serve as primary point of contact for court-martial personnel seeking to contact the victim</a:t>
            </a:r>
          </a:p>
        </p:txBody>
      </p:sp>
      <p:pic>
        <p:nvPicPr>
          <p:cNvPr id="11268" name="Picture 4" descr="JA_communityLogo_transparentBackground"/>
          <p:cNvPicPr>
            <a:picLocks noChangeAspect="1" noChangeArrowheads="1"/>
          </p:cNvPicPr>
          <p:nvPr/>
        </p:nvPicPr>
        <p:blipFill>
          <a:blip r:embed="rId2" cstate="print"/>
          <a:srcRect/>
          <a:stretch>
            <a:fillRect/>
          </a:stretch>
        </p:blipFill>
        <p:spPr bwMode="auto">
          <a:xfrm>
            <a:off x="7010400" y="762000"/>
            <a:ext cx="1238250" cy="822325"/>
          </a:xfrm>
          <a:prstGeom prst="rect">
            <a:avLst/>
          </a:prstGeom>
          <a:noFill/>
          <a:ln w="9525">
            <a:noFill/>
            <a:miter lim="800000"/>
            <a:headEnd/>
            <a:tailEnd/>
          </a:ln>
        </p:spPr>
      </p:pic>
    </p:spTree>
    <p:extLst>
      <p:ext uri="{BB962C8B-B14F-4D97-AF65-F5344CB8AC3E}">
        <p14:creationId xmlns:p14="http://schemas.microsoft.com/office/powerpoint/2010/main" val="880354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Role of the Military Judge</a:t>
            </a:r>
          </a:p>
        </p:txBody>
      </p:sp>
      <p:sp>
        <p:nvSpPr>
          <p:cNvPr id="12291" name="Rectangle 3"/>
          <p:cNvSpPr>
            <a:spLocks noGrp="1" noChangeArrowheads="1"/>
          </p:cNvSpPr>
          <p:nvPr>
            <p:ph type="body" idx="1"/>
          </p:nvPr>
        </p:nvSpPr>
        <p:spPr>
          <a:xfrm>
            <a:off x="381000" y="1828800"/>
            <a:ext cx="8382000" cy="4038600"/>
          </a:xfrm>
        </p:spPr>
        <p:txBody>
          <a:bodyPr/>
          <a:lstStyle/>
          <a:p>
            <a:pPr eaLnBrk="1" hangingPunct="1"/>
            <a:r>
              <a:rPr lang="en-US" sz="2600" dirty="0" smtClean="0"/>
              <a:t>MJ will be an officer (Maj – Col) with trial experience</a:t>
            </a:r>
          </a:p>
          <a:p>
            <a:pPr eaLnBrk="1" hangingPunct="1">
              <a:buFont typeface="Wingdings" pitchFamily="2" charset="2"/>
              <a:buNone/>
            </a:pPr>
            <a:endParaRPr lang="en-US" sz="1000" dirty="0" smtClean="0"/>
          </a:p>
          <a:p>
            <a:pPr eaLnBrk="1" hangingPunct="1"/>
            <a:r>
              <a:rPr lang="en-US" sz="2700" dirty="0" smtClean="0"/>
              <a:t>The Military Judge does not take sides</a:t>
            </a:r>
          </a:p>
          <a:p>
            <a:pPr eaLnBrk="1" hangingPunct="1">
              <a:buFont typeface="Wingdings" pitchFamily="2" charset="2"/>
              <a:buNone/>
            </a:pPr>
            <a:endParaRPr lang="en-US" sz="1000" dirty="0" smtClean="0"/>
          </a:p>
          <a:p>
            <a:pPr eaLnBrk="1" hangingPunct="1"/>
            <a:r>
              <a:rPr lang="en-US" sz="2700" dirty="0" smtClean="0"/>
              <a:t>Goal is to conduct a fair and impartial trial, wherein rights of accused and victims are protected.</a:t>
            </a:r>
          </a:p>
          <a:p>
            <a:pPr lvl="1" eaLnBrk="1" hangingPunct="1"/>
            <a:r>
              <a:rPr lang="en-US" sz="2200" dirty="0" smtClean="0"/>
              <a:t>Rights of the accused are paramount.</a:t>
            </a:r>
          </a:p>
          <a:p>
            <a:pPr lvl="1" eaLnBrk="1" hangingPunct="1"/>
            <a:r>
              <a:rPr lang="en-US" sz="2200" dirty="0" smtClean="0"/>
              <a:t>Respect for the victim is an important concern.</a:t>
            </a:r>
          </a:p>
        </p:txBody>
      </p:sp>
      <p:pic>
        <p:nvPicPr>
          <p:cNvPr id="12292" name="Picture 4" descr="JA_communityLogo_transparentBackground"/>
          <p:cNvPicPr>
            <a:picLocks noChangeAspect="1" noChangeArrowheads="1"/>
          </p:cNvPicPr>
          <p:nvPr/>
        </p:nvPicPr>
        <p:blipFill>
          <a:blip r:embed="rId2"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Members (a.k.a. The Jury)</a:t>
            </a:r>
          </a:p>
        </p:txBody>
      </p:sp>
      <p:sp>
        <p:nvSpPr>
          <p:cNvPr id="15363" name="Rectangle 3"/>
          <p:cNvSpPr>
            <a:spLocks noGrp="1" noChangeArrowheads="1"/>
          </p:cNvSpPr>
          <p:nvPr>
            <p:ph type="body" idx="1"/>
          </p:nvPr>
        </p:nvSpPr>
        <p:spPr/>
        <p:txBody>
          <a:bodyPr/>
          <a:lstStyle/>
          <a:p>
            <a:pPr eaLnBrk="1" hangingPunct="1"/>
            <a:r>
              <a:rPr lang="en-US" sz="2700" dirty="0" smtClean="0"/>
              <a:t>Members are drawn from the local population of officers/enlisted.</a:t>
            </a:r>
          </a:p>
          <a:p>
            <a:pPr lvl="1" eaLnBrk="1" hangingPunct="1"/>
            <a:r>
              <a:rPr lang="en-US" sz="2200" dirty="0" smtClean="0"/>
              <a:t>Must be senior to the accused.</a:t>
            </a:r>
          </a:p>
          <a:p>
            <a:pPr lvl="1" eaLnBrk="1" hangingPunct="1"/>
            <a:r>
              <a:rPr lang="en-US" sz="2200" dirty="0" smtClean="0"/>
              <a:t>Subject to </a:t>
            </a:r>
            <a:r>
              <a:rPr lang="en-US" sz="2200" dirty="0" err="1" smtClean="0"/>
              <a:t>Voir</a:t>
            </a:r>
            <a:r>
              <a:rPr lang="en-US" sz="2200" dirty="0" smtClean="0"/>
              <a:t> Dire (questioning) to avoid biases</a:t>
            </a:r>
          </a:p>
          <a:p>
            <a:pPr lvl="1" eaLnBrk="1" hangingPunct="1"/>
            <a:r>
              <a:rPr lang="en-US" sz="2200" dirty="0" smtClean="0"/>
              <a:t>Members are </a:t>
            </a:r>
            <a:r>
              <a:rPr lang="en-US" sz="2200" b="1" i="1" dirty="0" smtClean="0"/>
              <a:t>“best qualified for duty by reason of their age, education, training, experience, length of service, and judicial temperament.” (Art 25 criteria)</a:t>
            </a:r>
            <a:endParaRPr lang="en-US" sz="2200" dirty="0" smtClean="0"/>
          </a:p>
          <a:p>
            <a:pPr lvl="1" eaLnBrk="1" hangingPunct="1"/>
            <a:endParaRPr lang="en-US" sz="2200" dirty="0" smtClean="0"/>
          </a:p>
          <a:p>
            <a:pPr eaLnBrk="1" hangingPunct="1"/>
            <a:r>
              <a:rPr lang="en-US" sz="2700" dirty="0" smtClean="0"/>
              <a:t>Could be from the command of the victim.</a:t>
            </a:r>
          </a:p>
        </p:txBody>
      </p:sp>
      <p:pic>
        <p:nvPicPr>
          <p:cNvPr id="15364" name="Picture 4" descr="JA_communityLogo_transparentBackground"/>
          <p:cNvPicPr>
            <a:picLocks noChangeAspect="1" noChangeArrowheads="1"/>
          </p:cNvPicPr>
          <p:nvPr/>
        </p:nvPicPr>
        <p:blipFill>
          <a:blip r:embed="rId2"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450850" y="609600"/>
            <a:ext cx="8308975" cy="2981325"/>
          </a:xfrm>
        </p:spPr>
        <p:txBody>
          <a:bodyPr/>
          <a:lstStyle/>
          <a:p>
            <a:r>
              <a:rPr lang="en-US" sz="4400" smtClean="0"/>
              <a:t>MRE 514</a:t>
            </a:r>
            <a:br>
              <a:rPr lang="en-US" sz="4400" smtClean="0"/>
            </a:br>
            <a:r>
              <a:rPr lang="en-US" sz="4400" smtClean="0"/>
              <a:t>Victim Advocate – Victim </a:t>
            </a:r>
            <a:br>
              <a:rPr lang="en-US" sz="4400" smtClean="0"/>
            </a:br>
            <a:r>
              <a:rPr lang="en-US" sz="4400" smtClean="0"/>
              <a:t>Privilege</a:t>
            </a:r>
          </a:p>
        </p:txBody>
      </p:sp>
      <p:sp>
        <p:nvSpPr>
          <p:cNvPr id="18435" name="Rectangle 6"/>
          <p:cNvSpPr>
            <a:spLocks noGrp="1" noChangeArrowheads="1"/>
          </p:cNvSpPr>
          <p:nvPr>
            <p:ph type="dt" sz="quarter" idx="10"/>
          </p:nvPr>
        </p:nvSpPr>
        <p:spPr>
          <a:noFill/>
        </p:spPr>
        <p:txBody>
          <a:bodyPr/>
          <a:lstStyle/>
          <a:p>
            <a:fld id="{01317BF2-1B04-47FB-807F-5FC73A14108E}" type="datetime3">
              <a:rPr lang="en-US" smtClean="0"/>
              <a:pPr/>
              <a:t>19 June 2020</a:t>
            </a:fld>
            <a:endParaRPr lang="en-US" smtClean="0"/>
          </a:p>
        </p:txBody>
      </p:sp>
      <p:sp>
        <p:nvSpPr>
          <p:cNvPr id="18436" name="Rectangle 7"/>
          <p:cNvSpPr>
            <a:spLocks noGrp="1" noChangeArrowheads="1"/>
          </p:cNvSpPr>
          <p:nvPr>
            <p:ph type="sldNum" sz="quarter" idx="12"/>
          </p:nvPr>
        </p:nvSpPr>
        <p:spPr>
          <a:xfrm>
            <a:off x="3251200" y="6248400"/>
            <a:ext cx="2887663" cy="457200"/>
          </a:xfrm>
          <a:noFill/>
        </p:spPr>
        <p:txBody>
          <a:bodyPr/>
          <a:lstStyle/>
          <a:p>
            <a:pPr algn="ctr"/>
            <a:fld id="{8F0A720D-742D-4451-B6D3-1E8C64BDE0F8}" type="slidenum">
              <a:rPr lang="en-US" smtClean="0"/>
              <a:pPr algn="ctr"/>
              <a:t>15</a:t>
            </a:fld>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Creation of the Privilege</a:t>
            </a:r>
          </a:p>
        </p:txBody>
      </p:sp>
      <p:sp>
        <p:nvSpPr>
          <p:cNvPr id="19459" name="Content Placeholder 2"/>
          <p:cNvSpPr>
            <a:spLocks noGrp="1"/>
          </p:cNvSpPr>
          <p:nvPr>
            <p:ph idx="1"/>
          </p:nvPr>
        </p:nvSpPr>
        <p:spPr>
          <a:xfrm>
            <a:off x="400050" y="1847850"/>
            <a:ext cx="8308975" cy="4324350"/>
          </a:xfrm>
        </p:spPr>
        <p:txBody>
          <a:bodyPr/>
          <a:lstStyle/>
          <a:p>
            <a:r>
              <a:rPr lang="en-US" smtClean="0"/>
              <a:t>Executive Order 13593 </a:t>
            </a:r>
          </a:p>
          <a:p>
            <a:pPr lvl="1"/>
            <a:r>
              <a:rPr lang="en-US" smtClean="0"/>
              <a:t>Signed 13 Dec 2011</a:t>
            </a:r>
          </a:p>
          <a:p>
            <a:pPr lvl="1"/>
            <a:r>
              <a:rPr lang="en-US" smtClean="0"/>
              <a:t>Effective 30 days from EO date</a:t>
            </a:r>
          </a:p>
          <a:p>
            <a:pPr lvl="1"/>
            <a:r>
              <a:rPr lang="en-US" smtClean="0">
                <a:solidFill>
                  <a:srgbClr val="FFFF00"/>
                </a:solidFill>
              </a:rPr>
              <a:t>12 January 2012</a:t>
            </a:r>
          </a:p>
          <a:p>
            <a:pPr lvl="1">
              <a:buFont typeface="Wingdings" pitchFamily="2" charset="2"/>
              <a:buNone/>
            </a:pPr>
            <a:endParaRPr lang="en-US" smtClean="0"/>
          </a:p>
        </p:txBody>
      </p:sp>
      <p:sp>
        <p:nvSpPr>
          <p:cNvPr id="19460" name="Slide Number Placeholder 3"/>
          <p:cNvSpPr>
            <a:spLocks noGrp="1"/>
          </p:cNvSpPr>
          <p:nvPr>
            <p:ph type="sldNum" sz="quarter" idx="12"/>
          </p:nvPr>
        </p:nvSpPr>
        <p:spPr>
          <a:xfrm>
            <a:off x="533400" y="6248400"/>
            <a:ext cx="2057400" cy="457200"/>
          </a:xfrm>
          <a:noFill/>
        </p:spPr>
        <p:txBody>
          <a:bodyPr/>
          <a:lstStyle/>
          <a:p>
            <a:pPr algn="l"/>
            <a:fld id="{18CFEF08-BF24-4055-B2D6-E6D5732AE356}" type="slidenum">
              <a:rPr lang="en-US" smtClean="0"/>
              <a:pPr algn="l"/>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The Privilege</a:t>
            </a:r>
          </a:p>
        </p:txBody>
      </p:sp>
      <p:sp>
        <p:nvSpPr>
          <p:cNvPr id="20483" name="Content Placeholder 2"/>
          <p:cNvSpPr>
            <a:spLocks noGrp="1"/>
          </p:cNvSpPr>
          <p:nvPr>
            <p:ph idx="1"/>
          </p:nvPr>
        </p:nvSpPr>
        <p:spPr>
          <a:xfrm>
            <a:off x="377825" y="1770062"/>
            <a:ext cx="8308975" cy="4324350"/>
          </a:xfrm>
        </p:spPr>
        <p:txBody>
          <a:bodyPr/>
          <a:lstStyle/>
          <a:p>
            <a:pPr>
              <a:buFont typeface="Wingdings" pitchFamily="2" charset="2"/>
              <a:buNone/>
            </a:pPr>
            <a:r>
              <a:rPr lang="en-US" dirty="0" smtClean="0"/>
              <a:t>	“A </a:t>
            </a:r>
            <a:r>
              <a:rPr lang="en-US" dirty="0" smtClean="0">
                <a:solidFill>
                  <a:srgbClr val="FFFF00"/>
                </a:solidFill>
              </a:rPr>
              <a:t>victim</a:t>
            </a:r>
            <a:r>
              <a:rPr lang="en-US" dirty="0" smtClean="0"/>
              <a:t> has a </a:t>
            </a:r>
            <a:r>
              <a:rPr lang="en-US" dirty="0" smtClean="0">
                <a:solidFill>
                  <a:srgbClr val="FFFF00"/>
                </a:solidFill>
              </a:rPr>
              <a:t>privilege</a:t>
            </a:r>
            <a:r>
              <a:rPr lang="en-US" dirty="0" smtClean="0"/>
              <a:t> to </a:t>
            </a:r>
            <a:r>
              <a:rPr lang="en-US" dirty="0" smtClean="0">
                <a:solidFill>
                  <a:srgbClr val="FFFF00"/>
                </a:solidFill>
              </a:rPr>
              <a:t>refuse to disclose </a:t>
            </a:r>
            <a:r>
              <a:rPr lang="en-US" dirty="0" smtClean="0"/>
              <a:t>and to </a:t>
            </a:r>
            <a:r>
              <a:rPr lang="en-US" dirty="0" smtClean="0">
                <a:solidFill>
                  <a:srgbClr val="FFFF00"/>
                </a:solidFill>
              </a:rPr>
              <a:t>prevent any other person </a:t>
            </a:r>
            <a:r>
              <a:rPr lang="en-US" dirty="0" smtClean="0"/>
              <a:t>from disclosing a </a:t>
            </a:r>
            <a:r>
              <a:rPr lang="en-US" dirty="0" smtClean="0">
                <a:solidFill>
                  <a:srgbClr val="FFFF00"/>
                </a:solidFill>
              </a:rPr>
              <a:t>confidential communication </a:t>
            </a:r>
            <a:r>
              <a:rPr lang="en-US" dirty="0" smtClean="0"/>
              <a:t>made between the </a:t>
            </a:r>
            <a:r>
              <a:rPr lang="en-US" dirty="0" smtClean="0">
                <a:solidFill>
                  <a:srgbClr val="FFFF00"/>
                </a:solidFill>
              </a:rPr>
              <a:t>victim and a victim advocate or between the victim and a [DoD] Safe Helpline staff</a:t>
            </a:r>
            <a:r>
              <a:rPr lang="en-US" dirty="0" smtClean="0"/>
              <a:t>, in a </a:t>
            </a:r>
            <a:r>
              <a:rPr lang="en-US" dirty="0" smtClean="0">
                <a:solidFill>
                  <a:srgbClr val="FFFF00"/>
                </a:solidFill>
              </a:rPr>
              <a:t>case arising under the </a:t>
            </a:r>
            <a:r>
              <a:rPr lang="en-US" dirty="0" err="1" smtClean="0">
                <a:solidFill>
                  <a:srgbClr val="FFFF00"/>
                </a:solidFill>
              </a:rPr>
              <a:t>UCMJ</a:t>
            </a:r>
            <a:r>
              <a:rPr lang="en-US" dirty="0" smtClean="0"/>
              <a:t>, if such communication was made for the purpose of </a:t>
            </a:r>
            <a:r>
              <a:rPr lang="en-US" dirty="0" smtClean="0">
                <a:solidFill>
                  <a:srgbClr val="FFFF00"/>
                </a:solidFill>
              </a:rPr>
              <a:t>facilitating advice or supportive assistance</a:t>
            </a:r>
            <a:r>
              <a:rPr lang="en-US" dirty="0" smtClean="0">
                <a:solidFill>
                  <a:srgbClr val="FF0000"/>
                </a:solidFill>
              </a:rPr>
              <a:t> </a:t>
            </a:r>
            <a:r>
              <a:rPr lang="en-US" dirty="0" smtClean="0"/>
              <a:t>to the victim.”</a:t>
            </a:r>
          </a:p>
        </p:txBody>
      </p:sp>
      <p:sp>
        <p:nvSpPr>
          <p:cNvPr id="20484" name="Slide Number Placeholder 3"/>
          <p:cNvSpPr>
            <a:spLocks noGrp="1"/>
          </p:cNvSpPr>
          <p:nvPr>
            <p:ph type="sldNum" sz="quarter" idx="12"/>
          </p:nvPr>
        </p:nvSpPr>
        <p:spPr>
          <a:xfrm>
            <a:off x="533400" y="6248400"/>
            <a:ext cx="2057400" cy="457200"/>
          </a:xfrm>
          <a:noFill/>
        </p:spPr>
        <p:txBody>
          <a:bodyPr/>
          <a:lstStyle/>
          <a:p>
            <a:pPr algn="l"/>
            <a:fld id="{F68F0B56-FD51-472C-A71E-725E0B5E4589}" type="slidenum">
              <a:rPr lang="en-US" smtClean="0"/>
              <a:pPr algn="l"/>
              <a:t>17</a:t>
            </a:fld>
            <a:endParaRPr lang="en-US" smtClean="0">
              <a:solidFill>
                <a:schemeClr val="bg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Who Claims Privilege?</a:t>
            </a:r>
          </a:p>
        </p:txBody>
      </p:sp>
      <p:sp>
        <p:nvSpPr>
          <p:cNvPr id="21507" name="Content Placeholder 2"/>
          <p:cNvSpPr>
            <a:spLocks noGrp="1"/>
          </p:cNvSpPr>
          <p:nvPr>
            <p:ph idx="1"/>
          </p:nvPr>
        </p:nvSpPr>
        <p:spPr>
          <a:xfrm>
            <a:off x="381000" y="1758713"/>
            <a:ext cx="8305800" cy="4324350"/>
          </a:xfrm>
        </p:spPr>
        <p:txBody>
          <a:bodyPr/>
          <a:lstStyle/>
          <a:p>
            <a:r>
              <a:rPr lang="en-US" sz="2400" dirty="0" smtClean="0">
                <a:solidFill>
                  <a:srgbClr val="FFFF00"/>
                </a:solidFill>
              </a:rPr>
              <a:t>Victim</a:t>
            </a:r>
          </a:p>
          <a:p>
            <a:pPr lvl="1"/>
            <a:r>
              <a:rPr lang="en-US" dirty="0" smtClean="0"/>
              <a:t>Any person suffering direct physical or emotional harm as the result of a </a:t>
            </a:r>
            <a:r>
              <a:rPr lang="en-US" dirty="0" smtClean="0">
                <a:solidFill>
                  <a:srgbClr val="FFFF00"/>
                </a:solidFill>
              </a:rPr>
              <a:t>sexual or violent offense</a:t>
            </a:r>
          </a:p>
          <a:p>
            <a:r>
              <a:rPr lang="en-US" sz="2400" dirty="0" smtClean="0">
                <a:solidFill>
                  <a:srgbClr val="FFFF00"/>
                </a:solidFill>
              </a:rPr>
              <a:t>Guardian or Conservator of Victim</a:t>
            </a:r>
          </a:p>
          <a:p>
            <a:pPr lvl="1"/>
            <a:r>
              <a:rPr lang="en-US" sz="1900" dirty="0" smtClean="0"/>
              <a:t>Minors or incompetents</a:t>
            </a:r>
          </a:p>
          <a:p>
            <a:r>
              <a:rPr lang="en-US" sz="2400" dirty="0" smtClean="0">
                <a:solidFill>
                  <a:srgbClr val="FFFF00"/>
                </a:solidFill>
              </a:rPr>
              <a:t>Trial Counsel </a:t>
            </a:r>
            <a:r>
              <a:rPr lang="en-US" sz="2400" dirty="0" smtClean="0"/>
              <a:t>(if victim authorized)</a:t>
            </a:r>
          </a:p>
          <a:p>
            <a:r>
              <a:rPr lang="en-US" sz="2400" dirty="0" smtClean="0">
                <a:solidFill>
                  <a:srgbClr val="FFFF00"/>
                </a:solidFill>
              </a:rPr>
              <a:t>Defense Counsel </a:t>
            </a:r>
            <a:r>
              <a:rPr lang="en-US" sz="2400" dirty="0" smtClean="0"/>
              <a:t>(if representing &amp; victim authorized)</a:t>
            </a:r>
          </a:p>
          <a:p>
            <a:r>
              <a:rPr lang="en-US" sz="2300" dirty="0" smtClean="0">
                <a:solidFill>
                  <a:srgbClr val="FFFF00"/>
                </a:solidFill>
              </a:rPr>
              <a:t>Victims’ Legal Counsel</a:t>
            </a:r>
            <a:r>
              <a:rPr lang="en-US" sz="2300" dirty="0" smtClean="0"/>
              <a:t> </a:t>
            </a:r>
            <a:r>
              <a:rPr lang="en-US" sz="2300" dirty="0"/>
              <a:t>(if representing &amp; </a:t>
            </a:r>
            <a:r>
              <a:rPr lang="en-US" sz="2300" dirty="0" smtClean="0"/>
              <a:t>victim authorized)</a:t>
            </a:r>
          </a:p>
          <a:p>
            <a:pPr lvl="1"/>
            <a:endParaRPr lang="en-US" sz="2000" dirty="0" smtClean="0"/>
          </a:p>
        </p:txBody>
      </p:sp>
      <p:sp>
        <p:nvSpPr>
          <p:cNvPr id="21508" name="Slide Number Placeholder 3"/>
          <p:cNvSpPr>
            <a:spLocks noGrp="1"/>
          </p:cNvSpPr>
          <p:nvPr>
            <p:ph type="sldNum" sz="quarter" idx="12"/>
          </p:nvPr>
        </p:nvSpPr>
        <p:spPr>
          <a:xfrm>
            <a:off x="533400" y="6248400"/>
            <a:ext cx="2057400" cy="457200"/>
          </a:xfrm>
          <a:noFill/>
        </p:spPr>
        <p:txBody>
          <a:bodyPr/>
          <a:lstStyle/>
          <a:p>
            <a:pPr algn="l"/>
            <a:fld id="{61440FAD-7A48-43E2-ADA9-11AF702F3FCC}" type="slidenum">
              <a:rPr lang="en-US" smtClean="0"/>
              <a:pPr algn="l"/>
              <a:t>18</a:t>
            </a:fld>
            <a:endParaRPr lang="en-US" smtClean="0"/>
          </a:p>
        </p:txBody>
      </p:sp>
    </p:spTree>
  </p:cSld>
  <p:clrMapOvr>
    <a:masterClrMapping/>
  </p:clrMapOvr>
  <p:transition>
    <p:cut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Who Claims Privilege?</a:t>
            </a:r>
          </a:p>
        </p:txBody>
      </p:sp>
      <p:sp>
        <p:nvSpPr>
          <p:cNvPr id="22531" name="Content Placeholder 2"/>
          <p:cNvSpPr>
            <a:spLocks noGrp="1"/>
          </p:cNvSpPr>
          <p:nvPr>
            <p:ph idx="1"/>
          </p:nvPr>
        </p:nvSpPr>
        <p:spPr>
          <a:xfrm>
            <a:off x="503238" y="2076450"/>
            <a:ext cx="8131175" cy="4324350"/>
          </a:xfrm>
        </p:spPr>
        <p:txBody>
          <a:bodyPr/>
          <a:lstStyle/>
          <a:p>
            <a:r>
              <a:rPr lang="en-US" sz="2400" dirty="0" smtClean="0">
                <a:solidFill>
                  <a:srgbClr val="FFFF00"/>
                </a:solidFill>
              </a:rPr>
              <a:t>Victim Advocate </a:t>
            </a:r>
            <a:r>
              <a:rPr lang="en-US" sz="2400" dirty="0" smtClean="0"/>
              <a:t>who received Victim information, if</a:t>
            </a:r>
          </a:p>
          <a:p>
            <a:pPr>
              <a:buFont typeface="Wingdings" pitchFamily="2" charset="2"/>
              <a:buNone/>
            </a:pPr>
            <a:endParaRPr lang="en-US" sz="2400" dirty="0" smtClean="0"/>
          </a:p>
          <a:p>
            <a:pPr lvl="1"/>
            <a:r>
              <a:rPr lang="en-US" sz="2000" dirty="0" smtClean="0"/>
              <a:t>Designated in writing as a VA </a:t>
            </a:r>
            <a:r>
              <a:rPr lang="en-US" sz="2000" u="sng" dirty="0" smtClean="0">
                <a:solidFill>
                  <a:srgbClr val="FFFF00"/>
                </a:solidFill>
              </a:rPr>
              <a:t>OR</a:t>
            </a:r>
          </a:p>
          <a:p>
            <a:pPr lvl="1"/>
            <a:r>
              <a:rPr lang="en-US" sz="2000" dirty="0" smtClean="0"/>
              <a:t>Authorized to perform VA duties IAW service regulations, and acting in the performance of those duties </a:t>
            </a:r>
            <a:r>
              <a:rPr lang="en-US" sz="2000" u="sng" dirty="0" smtClean="0">
                <a:solidFill>
                  <a:srgbClr val="FFFF00"/>
                </a:solidFill>
              </a:rPr>
              <a:t>OR</a:t>
            </a:r>
          </a:p>
          <a:p>
            <a:pPr lvl="1"/>
            <a:r>
              <a:rPr lang="en-US" sz="2000" dirty="0" smtClean="0"/>
              <a:t>Certified as a VA pursuant to Federal or State requirements</a:t>
            </a:r>
          </a:p>
          <a:p>
            <a:pPr lvl="1">
              <a:buFont typeface="Wingdings" pitchFamily="2" charset="2"/>
              <a:buNone/>
            </a:pPr>
            <a:endParaRPr lang="en-US" sz="2000" dirty="0" smtClean="0"/>
          </a:p>
          <a:p>
            <a:r>
              <a:rPr lang="en-US" sz="2400" dirty="0" smtClean="0"/>
              <a:t>Authority to assert privilege is presumed in absence of evidence to the contrary</a:t>
            </a:r>
          </a:p>
          <a:p>
            <a:pPr lvl="1"/>
            <a:endParaRPr lang="en-US" sz="2000" dirty="0" smtClean="0"/>
          </a:p>
        </p:txBody>
      </p:sp>
      <p:sp>
        <p:nvSpPr>
          <p:cNvPr id="22532" name="Slide Number Placeholder 3"/>
          <p:cNvSpPr>
            <a:spLocks noGrp="1"/>
          </p:cNvSpPr>
          <p:nvPr>
            <p:ph type="sldNum" sz="quarter" idx="12"/>
          </p:nvPr>
        </p:nvSpPr>
        <p:spPr>
          <a:xfrm>
            <a:off x="533400" y="6248400"/>
            <a:ext cx="2057400" cy="457200"/>
          </a:xfrm>
          <a:noFill/>
        </p:spPr>
        <p:txBody>
          <a:bodyPr/>
          <a:lstStyle/>
          <a:p>
            <a:pPr algn="l"/>
            <a:fld id="{8A301558-0602-4115-82CE-8709D8F27D9A}" type="slidenum">
              <a:rPr lang="en-US" smtClean="0"/>
              <a:pPr algn="l"/>
              <a:t>19</a:t>
            </a:fld>
            <a:endParaRPr lang="en-US" smtClean="0"/>
          </a:p>
        </p:txBody>
      </p:sp>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Class Agenda</a:t>
            </a:r>
          </a:p>
        </p:txBody>
      </p:sp>
      <p:sp>
        <p:nvSpPr>
          <p:cNvPr id="3075" name="Content Placeholder 2"/>
          <p:cNvSpPr>
            <a:spLocks noGrp="1"/>
          </p:cNvSpPr>
          <p:nvPr>
            <p:ph idx="1"/>
          </p:nvPr>
        </p:nvSpPr>
        <p:spPr/>
        <p:txBody>
          <a:bodyPr/>
          <a:lstStyle/>
          <a:p>
            <a:r>
              <a:rPr lang="en-US" dirty="0" smtClean="0"/>
              <a:t>Overview of Court Martial Process</a:t>
            </a:r>
          </a:p>
          <a:p>
            <a:pPr lvl="1" eaLnBrk="1" hangingPunct="1"/>
            <a:r>
              <a:rPr lang="en-US" dirty="0" smtClean="0"/>
              <a:t>Process/types/anatomy of courts-martial</a:t>
            </a:r>
          </a:p>
          <a:p>
            <a:pPr lvl="1" eaLnBrk="1" hangingPunct="1"/>
            <a:r>
              <a:rPr lang="en-US" dirty="0" smtClean="0"/>
              <a:t>Role of the actors: trial counsel (prosecutor), defense counsel, victims’ legal counsel, military judge, court-martial members (the jury)</a:t>
            </a:r>
          </a:p>
          <a:p>
            <a:r>
              <a:rPr lang="en-US" dirty="0" err="1" smtClean="0"/>
              <a:t>MRE</a:t>
            </a:r>
            <a:r>
              <a:rPr lang="en-US" dirty="0" smtClean="0"/>
              <a:t> 514</a:t>
            </a:r>
          </a:p>
        </p:txBody>
      </p:sp>
      <p:pic>
        <p:nvPicPr>
          <p:cNvPr id="4" name="Picture 4" descr="JA_communityLogo_transparentBackground"/>
          <p:cNvPicPr>
            <a:picLocks noChangeAspect="1" noChangeArrowheads="1"/>
          </p:cNvPicPr>
          <p:nvPr/>
        </p:nvPicPr>
        <p:blipFill>
          <a:blip r:embed="rId2"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What Info is Protected?</a:t>
            </a:r>
          </a:p>
        </p:txBody>
      </p:sp>
      <p:sp>
        <p:nvSpPr>
          <p:cNvPr id="23555" name="Content Placeholder 2"/>
          <p:cNvSpPr>
            <a:spLocks noGrp="1"/>
          </p:cNvSpPr>
          <p:nvPr>
            <p:ph idx="1"/>
          </p:nvPr>
        </p:nvSpPr>
        <p:spPr>
          <a:xfrm>
            <a:off x="503238" y="1720850"/>
            <a:ext cx="8131175" cy="4908550"/>
          </a:xfrm>
        </p:spPr>
        <p:txBody>
          <a:bodyPr/>
          <a:lstStyle/>
          <a:p>
            <a:r>
              <a:rPr lang="en-US" sz="2000" dirty="0" smtClean="0"/>
              <a:t>Confidential Communications</a:t>
            </a:r>
          </a:p>
          <a:p>
            <a:pPr lvl="1"/>
            <a:r>
              <a:rPr lang="en-US" sz="1800" dirty="0" smtClean="0"/>
              <a:t>Communication made to a VA acting in official capacity </a:t>
            </a:r>
            <a:r>
              <a:rPr lang="en-US" sz="1800" u="sng" dirty="0" smtClean="0">
                <a:solidFill>
                  <a:srgbClr val="FFFF00"/>
                </a:solidFill>
              </a:rPr>
              <a:t>AND</a:t>
            </a:r>
          </a:p>
          <a:p>
            <a:pPr lvl="1"/>
            <a:r>
              <a:rPr lang="en-US" sz="1800" dirty="0" smtClean="0"/>
              <a:t>Not intended to be disclosed to third persons other than…</a:t>
            </a:r>
          </a:p>
          <a:p>
            <a:pPr lvl="2"/>
            <a:r>
              <a:rPr lang="en-US" sz="1800" dirty="0" smtClean="0"/>
              <a:t>Those to whom disclosure is made in furtherance of the rendition of advice or assistance to the victim </a:t>
            </a:r>
            <a:r>
              <a:rPr lang="en-US" sz="1800" u="sng" dirty="0" smtClean="0">
                <a:solidFill>
                  <a:srgbClr val="FFFF00"/>
                </a:solidFill>
              </a:rPr>
              <a:t>OR</a:t>
            </a:r>
          </a:p>
          <a:p>
            <a:pPr lvl="2"/>
            <a:r>
              <a:rPr lang="en-US" sz="1800" dirty="0" smtClean="0"/>
              <a:t>An assistant to a VA</a:t>
            </a:r>
          </a:p>
          <a:p>
            <a:r>
              <a:rPr lang="en-US" sz="2000" dirty="0" smtClean="0"/>
              <a:t>Must be a case </a:t>
            </a:r>
            <a:r>
              <a:rPr lang="en-US" sz="2000" dirty="0" smtClean="0">
                <a:solidFill>
                  <a:srgbClr val="FFFF00"/>
                </a:solidFill>
              </a:rPr>
              <a:t>arising under UCMJ</a:t>
            </a:r>
          </a:p>
          <a:p>
            <a:pPr lvl="1"/>
            <a:r>
              <a:rPr lang="en-US" sz="1800" dirty="0" smtClean="0"/>
              <a:t>When assailant is civilian, victim’s records </a:t>
            </a:r>
            <a:r>
              <a:rPr lang="en-US" sz="1800" i="1" dirty="0" smtClean="0">
                <a:solidFill>
                  <a:srgbClr val="FFFF00"/>
                </a:solidFill>
              </a:rPr>
              <a:t>probably</a:t>
            </a:r>
            <a:r>
              <a:rPr lang="en-US" sz="1800" dirty="0" smtClean="0"/>
              <a:t> not privileged</a:t>
            </a:r>
          </a:p>
          <a:p>
            <a:r>
              <a:rPr lang="en-US" sz="2000" dirty="0" smtClean="0"/>
              <a:t>Must be made for the purpose of facilitating </a:t>
            </a:r>
          </a:p>
          <a:p>
            <a:pPr lvl="1"/>
            <a:r>
              <a:rPr lang="en-US" sz="1800" dirty="0" smtClean="0"/>
              <a:t>Advice </a:t>
            </a:r>
            <a:r>
              <a:rPr lang="en-US" sz="1800" u="sng" dirty="0" smtClean="0">
                <a:solidFill>
                  <a:srgbClr val="FFFF00"/>
                </a:solidFill>
              </a:rPr>
              <a:t>OR</a:t>
            </a:r>
          </a:p>
          <a:p>
            <a:pPr lvl="1"/>
            <a:r>
              <a:rPr lang="en-US" sz="1800" dirty="0" smtClean="0"/>
              <a:t>Supportive assistance to the victim</a:t>
            </a:r>
          </a:p>
          <a:p>
            <a:pPr lvl="1"/>
            <a:endParaRPr lang="en-US" sz="2000" dirty="0" smtClean="0"/>
          </a:p>
          <a:p>
            <a:pPr lvl="1"/>
            <a:endParaRPr lang="en-US" sz="2000" dirty="0" smtClean="0"/>
          </a:p>
        </p:txBody>
      </p:sp>
      <p:sp>
        <p:nvSpPr>
          <p:cNvPr id="23556" name="Slide Number Placeholder 3"/>
          <p:cNvSpPr>
            <a:spLocks noGrp="1"/>
          </p:cNvSpPr>
          <p:nvPr>
            <p:ph type="sldNum" sz="quarter" idx="12"/>
          </p:nvPr>
        </p:nvSpPr>
        <p:spPr>
          <a:xfrm>
            <a:off x="533400" y="6248400"/>
            <a:ext cx="2057400" cy="457200"/>
          </a:xfrm>
          <a:noFill/>
        </p:spPr>
        <p:txBody>
          <a:bodyPr/>
          <a:lstStyle/>
          <a:p>
            <a:pPr algn="l"/>
            <a:fld id="{75223EAD-0883-412A-9D41-23ADA28AD8BA}" type="slidenum">
              <a:rPr lang="en-US" smtClean="0"/>
              <a:pPr algn="l"/>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457200"/>
            <a:ext cx="8229600" cy="1143000"/>
          </a:xfrm>
        </p:spPr>
        <p:txBody>
          <a:bodyPr/>
          <a:lstStyle/>
          <a:p>
            <a:r>
              <a:rPr lang="en-US" dirty="0" smtClean="0"/>
              <a:t>             </a:t>
            </a:r>
            <a:br>
              <a:rPr lang="en-US" dirty="0" smtClean="0"/>
            </a:br>
            <a:r>
              <a:rPr lang="en-US" dirty="0"/>
              <a:t/>
            </a:r>
            <a:br>
              <a:rPr lang="en-US" dirty="0"/>
            </a:br>
            <a:r>
              <a:rPr lang="en-US" sz="4800" dirty="0" smtClean="0"/>
              <a:t>Exceptions – 514(d) </a:t>
            </a:r>
            <a:endParaRPr lang="en-US" dirty="0" smtClean="0"/>
          </a:p>
        </p:txBody>
      </p:sp>
      <p:sp>
        <p:nvSpPr>
          <p:cNvPr id="24579" name="Content Placeholder 2"/>
          <p:cNvSpPr>
            <a:spLocks noGrp="1"/>
          </p:cNvSpPr>
          <p:nvPr>
            <p:ph idx="1"/>
          </p:nvPr>
        </p:nvSpPr>
        <p:spPr>
          <a:xfrm>
            <a:off x="381000" y="1752600"/>
            <a:ext cx="8382000" cy="5105400"/>
          </a:xfrm>
        </p:spPr>
        <p:txBody>
          <a:bodyPr/>
          <a:lstStyle/>
          <a:p>
            <a:pPr marL="0" lvl="1" indent="0">
              <a:buNone/>
            </a:pPr>
            <a:r>
              <a:rPr lang="en-US" sz="3200" dirty="0" smtClean="0"/>
              <a:t>There </a:t>
            </a:r>
            <a:r>
              <a:rPr lang="en-US" sz="3200" dirty="0"/>
              <a:t>is no privilege </a:t>
            </a:r>
            <a:r>
              <a:rPr lang="en-US" sz="3200" dirty="0" smtClean="0"/>
              <a:t>when:</a:t>
            </a:r>
          </a:p>
          <a:p>
            <a:pPr marL="0" lvl="1" indent="0">
              <a:buNone/>
            </a:pPr>
            <a:endParaRPr lang="en-US" sz="1800" dirty="0" smtClean="0"/>
          </a:p>
          <a:p>
            <a:pPr marL="274320" lvl="1"/>
            <a:r>
              <a:rPr lang="en-US" sz="2400" dirty="0" smtClean="0"/>
              <a:t>The victim is </a:t>
            </a:r>
            <a:r>
              <a:rPr lang="en-US" sz="2400" dirty="0" smtClean="0">
                <a:solidFill>
                  <a:srgbClr val="FFFF00"/>
                </a:solidFill>
              </a:rPr>
              <a:t>dead</a:t>
            </a:r>
          </a:p>
          <a:p>
            <a:pPr marL="274320" lvl="1"/>
            <a:r>
              <a:rPr lang="en-US" sz="2400" dirty="0" smtClean="0"/>
              <a:t>Fed/State law or Service regulation impose a </a:t>
            </a:r>
            <a:r>
              <a:rPr lang="en-US" sz="2400" dirty="0" smtClean="0">
                <a:solidFill>
                  <a:srgbClr val="FFFF00"/>
                </a:solidFill>
              </a:rPr>
              <a:t>duty  to report </a:t>
            </a:r>
            <a:r>
              <a:rPr lang="en-US" sz="2400" dirty="0" smtClean="0"/>
              <a:t>information contained in the communication </a:t>
            </a:r>
          </a:p>
          <a:p>
            <a:pPr marL="274320" lvl="1"/>
            <a:r>
              <a:rPr lang="en-US" sz="2400" dirty="0" smtClean="0"/>
              <a:t>Communication clearly contemplates the </a:t>
            </a:r>
            <a:r>
              <a:rPr lang="en-US" sz="2400" dirty="0" smtClean="0">
                <a:solidFill>
                  <a:srgbClr val="FFFF00"/>
                </a:solidFill>
              </a:rPr>
              <a:t>future  commission of a fraud or crime</a:t>
            </a:r>
          </a:p>
          <a:p>
            <a:pPr marL="274320" lvl="1"/>
            <a:r>
              <a:rPr lang="en-US" sz="2400" dirty="0"/>
              <a:t>The VA services are sought or obtained to </a:t>
            </a:r>
            <a:r>
              <a:rPr lang="en-US" sz="2400" dirty="0">
                <a:solidFill>
                  <a:srgbClr val="FFFF00"/>
                </a:solidFill>
              </a:rPr>
              <a:t>enable or aid</a:t>
            </a:r>
            <a:r>
              <a:rPr lang="en-US" sz="2400" dirty="0"/>
              <a:t> anyone to </a:t>
            </a:r>
            <a:r>
              <a:rPr lang="en-US" sz="2400" dirty="0">
                <a:solidFill>
                  <a:srgbClr val="FFFF00"/>
                </a:solidFill>
              </a:rPr>
              <a:t>commit or plan to commit </a:t>
            </a:r>
            <a:r>
              <a:rPr lang="en-US" sz="2400" dirty="0"/>
              <a:t>what the victim knew or reasonably should have known to be a </a:t>
            </a:r>
            <a:r>
              <a:rPr lang="en-US" sz="2400" dirty="0">
                <a:solidFill>
                  <a:srgbClr val="FFFF00"/>
                </a:solidFill>
              </a:rPr>
              <a:t>crime or fraud</a:t>
            </a:r>
          </a:p>
          <a:p>
            <a:pPr lvl="1"/>
            <a:endParaRPr lang="en-US" sz="2800" dirty="0" smtClean="0">
              <a:solidFill>
                <a:srgbClr val="FFFF00"/>
              </a:solidFill>
            </a:endParaRPr>
          </a:p>
        </p:txBody>
      </p:sp>
      <p:sp>
        <p:nvSpPr>
          <p:cNvPr id="24580" name="Slide Number Placeholder 3"/>
          <p:cNvSpPr>
            <a:spLocks noGrp="1"/>
          </p:cNvSpPr>
          <p:nvPr>
            <p:ph type="sldNum" sz="quarter" idx="12"/>
          </p:nvPr>
        </p:nvSpPr>
        <p:spPr>
          <a:xfrm>
            <a:off x="533400" y="6248400"/>
            <a:ext cx="2057400" cy="457200"/>
          </a:xfrm>
          <a:noFill/>
        </p:spPr>
        <p:txBody>
          <a:bodyPr/>
          <a:lstStyle/>
          <a:p>
            <a:pPr algn="l"/>
            <a:fld id="{51B330E3-6EEB-4F34-80E8-FB8460BD6877}" type="slidenum">
              <a:rPr lang="en-US" smtClean="0"/>
              <a:pPr algn="l"/>
              <a:t>21</a:t>
            </a:fld>
            <a:endParaRPr lang="en-US" smtClean="0">
              <a:solidFill>
                <a:schemeClr val="bg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457200"/>
            <a:ext cx="8229600" cy="1143000"/>
          </a:xfrm>
        </p:spPr>
        <p:txBody>
          <a:bodyPr/>
          <a:lstStyle/>
          <a:p>
            <a:r>
              <a:rPr lang="en-US" sz="4800" dirty="0" smtClean="0"/>
              <a:t>Exceptions – 514(d)</a:t>
            </a:r>
          </a:p>
        </p:txBody>
      </p:sp>
      <p:sp>
        <p:nvSpPr>
          <p:cNvPr id="25603" name="Content Placeholder 2"/>
          <p:cNvSpPr>
            <a:spLocks noGrp="1"/>
          </p:cNvSpPr>
          <p:nvPr>
            <p:ph idx="1"/>
          </p:nvPr>
        </p:nvSpPr>
        <p:spPr>
          <a:xfrm>
            <a:off x="304800" y="1676400"/>
            <a:ext cx="8458200" cy="4983163"/>
          </a:xfrm>
        </p:spPr>
        <p:txBody>
          <a:bodyPr/>
          <a:lstStyle/>
          <a:p>
            <a:pPr marL="182880" lvl="1"/>
            <a:endParaRPr lang="en-US" sz="2400" dirty="0" smtClean="0">
              <a:solidFill>
                <a:srgbClr val="FF0000"/>
              </a:solidFill>
            </a:endParaRPr>
          </a:p>
          <a:p>
            <a:pPr marL="274320" lvl="1"/>
            <a:r>
              <a:rPr lang="en-US" sz="2400" dirty="0" smtClean="0">
                <a:solidFill>
                  <a:srgbClr val="FFFF00"/>
                </a:solidFill>
              </a:rPr>
              <a:t>Necessary to ensure safety &amp; security </a:t>
            </a:r>
            <a:r>
              <a:rPr lang="en-US" sz="2400" dirty="0" smtClean="0"/>
              <a:t>of military personnel, military dependants, military property, classified information, or accomplishment of a military mission</a:t>
            </a:r>
          </a:p>
          <a:p>
            <a:pPr marL="274320" lvl="1" indent="0">
              <a:buNone/>
            </a:pPr>
            <a:endParaRPr lang="en-US" sz="2400" dirty="0" smtClean="0"/>
          </a:p>
          <a:p>
            <a:pPr marL="274320" lvl="1"/>
            <a:r>
              <a:rPr lang="en-US" sz="2400" dirty="0" smtClean="0">
                <a:solidFill>
                  <a:srgbClr val="FFFF00"/>
                </a:solidFill>
              </a:rPr>
              <a:t>Necessary to ensure safety of any other person </a:t>
            </a:r>
            <a:r>
              <a:rPr lang="en-US" sz="2400" dirty="0" smtClean="0"/>
              <a:t>(including the victim) when a VA believes that </a:t>
            </a:r>
            <a:r>
              <a:rPr lang="en-US" sz="2400" dirty="0" smtClean="0">
                <a:solidFill>
                  <a:srgbClr val="FFFF00"/>
                </a:solidFill>
              </a:rPr>
              <a:t>victim’s mental or emotional </a:t>
            </a:r>
            <a:r>
              <a:rPr lang="en-US" sz="2400" dirty="0" smtClean="0"/>
              <a:t>condition makes the victim a danger</a:t>
            </a:r>
          </a:p>
          <a:p>
            <a:pPr marL="274320" lvl="1"/>
            <a:endParaRPr lang="en-US" sz="2400" dirty="0" smtClean="0"/>
          </a:p>
          <a:p>
            <a:pPr marL="274320" lvl="1"/>
            <a:r>
              <a:rPr lang="en-US" sz="2400" dirty="0" smtClean="0"/>
              <a:t>Admission or disclosure is </a:t>
            </a:r>
            <a:r>
              <a:rPr lang="en-US" sz="2400" dirty="0" smtClean="0">
                <a:solidFill>
                  <a:srgbClr val="FFFF00"/>
                </a:solidFill>
              </a:rPr>
              <a:t>constitutionally required</a:t>
            </a:r>
          </a:p>
        </p:txBody>
      </p:sp>
      <p:sp>
        <p:nvSpPr>
          <p:cNvPr id="25604" name="Slide Number Placeholder 3"/>
          <p:cNvSpPr>
            <a:spLocks noGrp="1"/>
          </p:cNvSpPr>
          <p:nvPr>
            <p:ph type="sldNum" sz="quarter" idx="12"/>
          </p:nvPr>
        </p:nvSpPr>
        <p:spPr>
          <a:xfrm>
            <a:off x="533400" y="6248400"/>
            <a:ext cx="2057400" cy="457200"/>
          </a:xfrm>
          <a:noFill/>
        </p:spPr>
        <p:txBody>
          <a:bodyPr/>
          <a:lstStyle/>
          <a:p>
            <a:pPr algn="l"/>
            <a:fld id="{0B0BDC0A-C7A2-4148-9E10-B57C0D89C325}" type="slidenum">
              <a:rPr lang="en-US" smtClean="0"/>
              <a:pPr algn="l"/>
              <a:t>22</a:t>
            </a:fld>
            <a:endParaRPr lang="en-US" smtClean="0">
              <a:solidFill>
                <a:schemeClr val="bg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MRE 514 – Judicial Process</a:t>
            </a:r>
          </a:p>
        </p:txBody>
      </p:sp>
      <p:sp>
        <p:nvSpPr>
          <p:cNvPr id="26627" name="Content Placeholder 2"/>
          <p:cNvSpPr>
            <a:spLocks noGrp="1"/>
          </p:cNvSpPr>
          <p:nvPr>
            <p:ph idx="1"/>
          </p:nvPr>
        </p:nvSpPr>
        <p:spPr>
          <a:xfrm>
            <a:off x="304800" y="1825625"/>
            <a:ext cx="8458199" cy="4651375"/>
          </a:xfrm>
        </p:spPr>
        <p:txBody>
          <a:bodyPr/>
          <a:lstStyle/>
          <a:p>
            <a:pPr marL="365760" lvl="1"/>
            <a:r>
              <a:rPr lang="en-US" sz="2400" dirty="0" smtClean="0"/>
              <a:t>If MRE 514 Evidence is known or suspected to exist</a:t>
            </a:r>
          </a:p>
          <a:p>
            <a:pPr marL="365760" lvl="1"/>
            <a:r>
              <a:rPr lang="en-US" sz="2400" dirty="0" smtClean="0"/>
              <a:t>And dispute about disclosure, admissibility, or use of evidence (testimony, records, </a:t>
            </a:r>
            <a:r>
              <a:rPr lang="en-US" sz="2400" dirty="0" err="1" smtClean="0"/>
              <a:t>etc</a:t>
            </a:r>
            <a:r>
              <a:rPr lang="en-US" sz="2400" dirty="0" smtClean="0"/>
              <a:t>) arises</a:t>
            </a:r>
          </a:p>
          <a:p>
            <a:pPr marL="365760" lvl="1"/>
            <a:r>
              <a:rPr lang="en-US" sz="2400" dirty="0" smtClean="0"/>
              <a:t>Parties may: seek ruling from a military judge on the issue </a:t>
            </a:r>
          </a:p>
          <a:p>
            <a:pPr marL="765810" lvl="2"/>
            <a:r>
              <a:rPr lang="en-US" sz="2200" dirty="0" smtClean="0"/>
              <a:t>By filing a motion and allowing opposing party to respond </a:t>
            </a:r>
          </a:p>
          <a:p>
            <a:pPr marL="765810" lvl="2"/>
            <a:r>
              <a:rPr lang="en-US" sz="2200" dirty="0" smtClean="0"/>
              <a:t>Victim has opportunity to be heard</a:t>
            </a:r>
          </a:p>
          <a:p>
            <a:pPr marL="365760" lvl="1"/>
            <a:r>
              <a:rPr lang="en-US" sz="2400" dirty="0" smtClean="0"/>
              <a:t>39(a) court session will be held so parties can argue their side</a:t>
            </a:r>
          </a:p>
          <a:p>
            <a:pPr marL="765810" lvl="2"/>
            <a:r>
              <a:rPr lang="en-US" sz="2200" dirty="0" smtClean="0"/>
              <a:t> Can be closed to the public for privacy concerns</a:t>
            </a:r>
          </a:p>
          <a:p>
            <a:pPr lvl="1"/>
            <a:endParaRPr lang="en-US" sz="2400" dirty="0" smtClean="0"/>
          </a:p>
        </p:txBody>
      </p:sp>
      <p:sp>
        <p:nvSpPr>
          <p:cNvPr id="26628" name="Slide Number Placeholder 3"/>
          <p:cNvSpPr>
            <a:spLocks noGrp="1"/>
          </p:cNvSpPr>
          <p:nvPr>
            <p:ph type="sldNum" sz="quarter" idx="12"/>
          </p:nvPr>
        </p:nvSpPr>
        <p:spPr>
          <a:xfrm>
            <a:off x="533400" y="6248400"/>
            <a:ext cx="2057400" cy="457200"/>
          </a:xfrm>
          <a:noFill/>
        </p:spPr>
        <p:txBody>
          <a:bodyPr/>
          <a:lstStyle/>
          <a:p>
            <a:pPr algn="l"/>
            <a:fld id="{A304F401-E812-4A8B-9D68-92D442747462}" type="slidenum">
              <a:rPr lang="en-US" smtClean="0"/>
              <a:pPr algn="l"/>
              <a:t>23</a:t>
            </a:fld>
            <a:endParaRPr lang="en-US" smtClean="0">
              <a:solidFill>
                <a:schemeClr val="bg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MRE 514 – Reporting </a:t>
            </a:r>
          </a:p>
        </p:txBody>
      </p:sp>
      <p:sp>
        <p:nvSpPr>
          <p:cNvPr id="28675" name="Content Placeholder 2"/>
          <p:cNvSpPr>
            <a:spLocks noGrp="1"/>
          </p:cNvSpPr>
          <p:nvPr>
            <p:ph idx="1"/>
          </p:nvPr>
        </p:nvSpPr>
        <p:spPr>
          <a:xfrm>
            <a:off x="304800" y="1924050"/>
            <a:ext cx="8496300" cy="4324350"/>
          </a:xfrm>
        </p:spPr>
        <p:txBody>
          <a:bodyPr/>
          <a:lstStyle/>
          <a:p>
            <a:r>
              <a:rPr lang="en-US" sz="2400" dirty="0" smtClean="0"/>
              <a:t>MRE 514 </a:t>
            </a:r>
            <a:r>
              <a:rPr lang="en-US" sz="2400" dirty="0" smtClean="0">
                <a:solidFill>
                  <a:srgbClr val="FFFF00"/>
                </a:solidFill>
              </a:rPr>
              <a:t>does not </a:t>
            </a:r>
            <a:r>
              <a:rPr lang="en-US" sz="2400" dirty="0">
                <a:solidFill>
                  <a:srgbClr val="FFFF00"/>
                </a:solidFill>
              </a:rPr>
              <a:t>a</a:t>
            </a:r>
            <a:r>
              <a:rPr lang="en-US" sz="2400" dirty="0" smtClean="0">
                <a:solidFill>
                  <a:srgbClr val="FFFF00"/>
                </a:solidFill>
              </a:rPr>
              <a:t>ffect </a:t>
            </a:r>
            <a:r>
              <a:rPr lang="en-US" sz="2400" dirty="0" smtClean="0"/>
              <a:t>unrestricted reporting</a:t>
            </a:r>
          </a:p>
          <a:p>
            <a:pPr marL="0" indent="0">
              <a:buNone/>
            </a:pPr>
            <a:endParaRPr lang="en-US" sz="2400" dirty="0" smtClean="0"/>
          </a:p>
          <a:p>
            <a:r>
              <a:rPr lang="en-US" sz="2400" dirty="0" smtClean="0"/>
              <a:t>NCIS, law enforcement, TCs, and chain of command </a:t>
            </a:r>
            <a:r>
              <a:rPr lang="en-US" sz="2400" dirty="0" smtClean="0">
                <a:solidFill>
                  <a:srgbClr val="FFFF00"/>
                </a:solidFill>
              </a:rPr>
              <a:t>are not covered </a:t>
            </a:r>
            <a:r>
              <a:rPr lang="en-US" sz="2400" dirty="0" smtClean="0"/>
              <a:t>under the MRE 514 privilege</a:t>
            </a:r>
          </a:p>
          <a:p>
            <a:pPr marL="0" indent="0">
              <a:buNone/>
            </a:pPr>
            <a:endParaRPr lang="en-US" sz="2400" dirty="0" smtClean="0"/>
          </a:p>
          <a:p>
            <a:r>
              <a:rPr lang="en-US" sz="2400" dirty="0" smtClean="0"/>
              <a:t>Victim who makes a restricted report </a:t>
            </a:r>
            <a:r>
              <a:rPr lang="en-US" sz="2400" i="1" dirty="0" smtClean="0"/>
              <a:t>can</a:t>
            </a:r>
            <a:r>
              <a:rPr lang="en-US" sz="2400" dirty="0" smtClean="0"/>
              <a:t> claim MRE 514 privilege with regard to communications to a VA even if they later make an unrestricted report</a:t>
            </a:r>
            <a:endParaRPr lang="en-US" sz="1900" dirty="0" smtClean="0"/>
          </a:p>
          <a:p>
            <a:pPr>
              <a:buFont typeface="Wingdings" pitchFamily="2" charset="2"/>
              <a:buNone/>
            </a:pPr>
            <a:endParaRPr lang="en-US" sz="2400" dirty="0" smtClean="0"/>
          </a:p>
        </p:txBody>
      </p:sp>
      <p:sp>
        <p:nvSpPr>
          <p:cNvPr id="28676" name="Slide Number Placeholder 3"/>
          <p:cNvSpPr>
            <a:spLocks noGrp="1"/>
          </p:cNvSpPr>
          <p:nvPr>
            <p:ph type="sldNum" sz="quarter" idx="12"/>
          </p:nvPr>
        </p:nvSpPr>
        <p:spPr>
          <a:xfrm>
            <a:off x="533400" y="6248400"/>
            <a:ext cx="2057400" cy="457200"/>
          </a:xfrm>
          <a:noFill/>
        </p:spPr>
        <p:txBody>
          <a:bodyPr/>
          <a:lstStyle/>
          <a:p>
            <a:pPr algn="l"/>
            <a:fld id="{56BDCAEB-F92B-40F4-BA32-D5D521B05E12}" type="slidenum">
              <a:rPr lang="en-US" smtClean="0"/>
              <a:pPr algn="l"/>
              <a:t>24</a:t>
            </a:fld>
            <a:endParaRPr lang="en-US" smtClean="0">
              <a:solidFill>
                <a:schemeClr val="bg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MRE 514 – Takeaways </a:t>
            </a:r>
          </a:p>
        </p:txBody>
      </p:sp>
      <p:sp>
        <p:nvSpPr>
          <p:cNvPr id="26627" name="Content Placeholder 2"/>
          <p:cNvSpPr>
            <a:spLocks noGrp="1"/>
          </p:cNvSpPr>
          <p:nvPr>
            <p:ph idx="1"/>
          </p:nvPr>
        </p:nvSpPr>
        <p:spPr>
          <a:xfrm>
            <a:off x="424572" y="1616075"/>
            <a:ext cx="8296275" cy="4651375"/>
          </a:xfrm>
        </p:spPr>
        <p:txBody>
          <a:bodyPr/>
          <a:lstStyle/>
          <a:p>
            <a:pPr>
              <a:buFont typeface="Wingdings" pitchFamily="2" charset="2"/>
              <a:buNone/>
            </a:pPr>
            <a:endParaRPr lang="en-US" sz="2000" dirty="0" smtClean="0"/>
          </a:p>
          <a:p>
            <a:r>
              <a:rPr lang="en-US" sz="2400" dirty="0" smtClean="0"/>
              <a:t>Privilege is limited to certain situations</a:t>
            </a:r>
          </a:p>
          <a:p>
            <a:pPr lvl="1"/>
            <a:r>
              <a:rPr lang="en-US" sz="2000" dirty="0" smtClean="0"/>
              <a:t>But likely covers the vast majority of normal VA-victim interaction</a:t>
            </a:r>
          </a:p>
          <a:p>
            <a:pPr lvl="1">
              <a:buFont typeface="Wingdings" pitchFamily="2" charset="2"/>
              <a:buNone/>
            </a:pPr>
            <a:endParaRPr lang="en-US" sz="1800" dirty="0" smtClean="0"/>
          </a:p>
          <a:p>
            <a:r>
              <a:rPr lang="en-US" sz="2400" dirty="0" smtClean="0"/>
              <a:t>Privilege is not absolute</a:t>
            </a:r>
          </a:p>
          <a:p>
            <a:pPr lvl="1"/>
            <a:r>
              <a:rPr lang="en-US" sz="2000" dirty="0" smtClean="0"/>
              <a:t>Portions of records/testimony may be released (e.g., if Military Judge determines accused needs info to meaningfully confront victim about contradictory statements)</a:t>
            </a:r>
          </a:p>
          <a:p>
            <a:endParaRPr lang="en-US" sz="1800" dirty="0" smtClean="0"/>
          </a:p>
          <a:p>
            <a:r>
              <a:rPr lang="en-US" sz="2400" dirty="0" smtClean="0"/>
              <a:t>Trial </a:t>
            </a:r>
            <a:r>
              <a:rPr lang="en-US" sz="2400" dirty="0"/>
              <a:t>Counsel </a:t>
            </a:r>
            <a:r>
              <a:rPr lang="en-US" sz="2400" dirty="0">
                <a:solidFill>
                  <a:srgbClr val="FFFF00"/>
                </a:solidFill>
              </a:rPr>
              <a:t>are not covered</a:t>
            </a:r>
            <a:r>
              <a:rPr lang="en-US" sz="2400" dirty="0"/>
              <a:t>, but victim can authorize a TC to claim privilege on their behalf (MRE 514 (c))</a:t>
            </a:r>
          </a:p>
          <a:p>
            <a:endParaRPr lang="en-US" sz="2000" dirty="0" smtClean="0"/>
          </a:p>
        </p:txBody>
      </p:sp>
      <p:sp>
        <p:nvSpPr>
          <p:cNvPr id="26628" name="Slide Number Placeholder 3"/>
          <p:cNvSpPr>
            <a:spLocks noGrp="1"/>
          </p:cNvSpPr>
          <p:nvPr>
            <p:ph type="sldNum" sz="quarter" idx="12"/>
          </p:nvPr>
        </p:nvSpPr>
        <p:spPr>
          <a:xfrm>
            <a:off x="533400" y="6248400"/>
            <a:ext cx="2057400" cy="457200"/>
          </a:xfrm>
          <a:noFill/>
        </p:spPr>
        <p:txBody>
          <a:bodyPr/>
          <a:lstStyle/>
          <a:p>
            <a:pPr algn="l"/>
            <a:fld id="{A304F401-E812-4A8B-9D68-92D442747462}" type="slidenum">
              <a:rPr lang="en-US" smtClean="0"/>
              <a:pPr algn="l"/>
              <a:t>25</a:t>
            </a:fld>
            <a:endParaRPr lang="en-US" smtClean="0">
              <a:solidFill>
                <a:schemeClr val="bg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MRE 514 – Takeaways </a:t>
            </a:r>
          </a:p>
        </p:txBody>
      </p:sp>
      <p:sp>
        <p:nvSpPr>
          <p:cNvPr id="29699" name="Content Placeholder 2"/>
          <p:cNvSpPr>
            <a:spLocks noGrp="1"/>
          </p:cNvSpPr>
          <p:nvPr>
            <p:ph idx="1"/>
          </p:nvPr>
        </p:nvSpPr>
        <p:spPr>
          <a:xfrm>
            <a:off x="400050" y="1676400"/>
            <a:ext cx="8308975" cy="4324350"/>
          </a:xfrm>
        </p:spPr>
        <p:txBody>
          <a:bodyPr/>
          <a:lstStyle/>
          <a:p>
            <a:pPr>
              <a:buFont typeface="Wingdings" pitchFamily="2" charset="2"/>
              <a:buNone/>
            </a:pPr>
            <a:endParaRPr lang="en-US" sz="2400" dirty="0" smtClean="0"/>
          </a:p>
          <a:p>
            <a:r>
              <a:rPr lang="en-US" sz="2400" dirty="0" smtClean="0"/>
              <a:t>Legal assistance attorneys </a:t>
            </a:r>
            <a:r>
              <a:rPr lang="en-US" sz="2400" dirty="0" smtClean="0">
                <a:solidFill>
                  <a:srgbClr val="FFFF00"/>
                </a:solidFill>
              </a:rPr>
              <a:t>are not covered</a:t>
            </a:r>
            <a:r>
              <a:rPr lang="en-US" sz="2400" dirty="0" smtClean="0"/>
              <a:t> </a:t>
            </a:r>
          </a:p>
          <a:p>
            <a:pPr lvl="1"/>
            <a:r>
              <a:rPr lang="en-US" sz="2000" dirty="0" smtClean="0"/>
              <a:t>But, victim and LA attorney may have attorney-client privilege (depending on the nature of their interaction)</a:t>
            </a:r>
          </a:p>
          <a:p>
            <a:pPr marL="457200" lvl="1" indent="0">
              <a:buNone/>
            </a:pPr>
            <a:endParaRPr lang="en-US" sz="2400" dirty="0" smtClean="0"/>
          </a:p>
          <a:p>
            <a:r>
              <a:rPr lang="en-US" sz="2400" dirty="0" smtClean="0"/>
              <a:t>514 privilege </a:t>
            </a:r>
            <a:r>
              <a:rPr lang="en-US" sz="2400" dirty="0" smtClean="0">
                <a:solidFill>
                  <a:srgbClr val="FFFF00"/>
                </a:solidFill>
              </a:rPr>
              <a:t>does not protect </a:t>
            </a:r>
          </a:p>
          <a:p>
            <a:pPr lvl="1"/>
            <a:r>
              <a:rPr lang="en-US" sz="2000" dirty="0" smtClean="0"/>
              <a:t>exculpatory information, information about future crimes, or communications that need revealed for the safety of victim, military personnel, dependents, or property</a:t>
            </a:r>
          </a:p>
        </p:txBody>
      </p:sp>
      <p:sp>
        <p:nvSpPr>
          <p:cNvPr id="29700" name="Slide Number Placeholder 3"/>
          <p:cNvSpPr>
            <a:spLocks noGrp="1"/>
          </p:cNvSpPr>
          <p:nvPr>
            <p:ph type="sldNum" sz="quarter" idx="12"/>
          </p:nvPr>
        </p:nvSpPr>
        <p:spPr>
          <a:xfrm>
            <a:off x="533400" y="6248400"/>
            <a:ext cx="2057400" cy="457200"/>
          </a:xfrm>
          <a:noFill/>
        </p:spPr>
        <p:txBody>
          <a:bodyPr/>
          <a:lstStyle/>
          <a:p>
            <a:pPr algn="l"/>
            <a:fld id="{99A2A975-35AD-40AE-A1E0-FB2257AB4A5F}" type="slidenum">
              <a:rPr lang="en-US" smtClean="0"/>
              <a:pPr algn="l"/>
              <a:t>26</a:t>
            </a:fld>
            <a:endParaRPr lang="en-US" smtClean="0">
              <a:solidFill>
                <a:schemeClr val="bg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ctr"/>
            <a:r>
              <a:rPr lang="en-US" dirty="0" smtClean="0"/>
              <a:t>What should you do? </a:t>
            </a:r>
          </a:p>
        </p:txBody>
      </p:sp>
      <p:sp>
        <p:nvSpPr>
          <p:cNvPr id="27651" name="Content Placeholder 2"/>
          <p:cNvSpPr>
            <a:spLocks noGrp="1"/>
          </p:cNvSpPr>
          <p:nvPr>
            <p:ph idx="1"/>
          </p:nvPr>
        </p:nvSpPr>
        <p:spPr>
          <a:xfrm>
            <a:off x="436563" y="1536700"/>
            <a:ext cx="8296275" cy="4651375"/>
          </a:xfrm>
        </p:spPr>
        <p:txBody>
          <a:bodyPr/>
          <a:lstStyle/>
          <a:p>
            <a:endParaRPr lang="en-US" sz="2800" dirty="0" smtClean="0"/>
          </a:p>
          <a:p>
            <a:r>
              <a:rPr lang="en-US" sz="2800" dirty="0" smtClean="0"/>
              <a:t>Inform victim of privilege, but clearly discuss the potential that their records could get released</a:t>
            </a:r>
          </a:p>
          <a:p>
            <a:endParaRPr lang="en-US" sz="2800" dirty="0" smtClean="0"/>
          </a:p>
          <a:p>
            <a:pPr>
              <a:buFont typeface="Wingdings" pitchFamily="2" charset="2"/>
              <a:buNone/>
            </a:pPr>
            <a:endParaRPr lang="en-US" sz="2800" dirty="0" smtClean="0"/>
          </a:p>
          <a:p>
            <a:pPr>
              <a:buFont typeface="Wingdings" pitchFamily="2" charset="2"/>
              <a:buNone/>
            </a:pPr>
            <a:endParaRPr lang="en-US" sz="2800" dirty="0" smtClean="0"/>
          </a:p>
          <a:p>
            <a:pPr>
              <a:buFont typeface="Wingdings" panose="05000000000000000000" pitchFamily="2" charset="2"/>
              <a:buChar char="§"/>
            </a:pPr>
            <a:endParaRPr lang="en-US" sz="2000" dirty="0" smtClean="0"/>
          </a:p>
        </p:txBody>
      </p:sp>
      <p:sp>
        <p:nvSpPr>
          <p:cNvPr id="27652" name="Slide Number Placeholder 3"/>
          <p:cNvSpPr>
            <a:spLocks noGrp="1"/>
          </p:cNvSpPr>
          <p:nvPr>
            <p:ph type="sldNum" sz="quarter" idx="12"/>
          </p:nvPr>
        </p:nvSpPr>
        <p:spPr>
          <a:xfrm>
            <a:off x="533400" y="6248400"/>
            <a:ext cx="2057400" cy="457200"/>
          </a:xfrm>
          <a:noFill/>
        </p:spPr>
        <p:txBody>
          <a:bodyPr/>
          <a:lstStyle/>
          <a:p>
            <a:pPr algn="l"/>
            <a:fld id="{ADFF71C4-7B55-4B11-A758-A0E1DABEE87B}" type="slidenum">
              <a:rPr lang="en-US" smtClean="0"/>
              <a:pPr algn="l"/>
              <a:t>27</a:t>
            </a:fld>
            <a:endParaRPr lang="en-US" smtClean="0">
              <a:solidFill>
                <a:schemeClr val="bg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ctrTitle"/>
          </p:nvPr>
        </p:nvSpPr>
        <p:spPr/>
        <p:txBody>
          <a:bodyPr/>
          <a:lstStyle/>
          <a:p>
            <a:pPr eaLnBrk="1" hangingPunct="1"/>
            <a:r>
              <a:rPr lang="en-US" smtClean="0"/>
              <a:t>QUESTIONS?</a:t>
            </a:r>
          </a:p>
        </p:txBody>
      </p:sp>
      <p:pic>
        <p:nvPicPr>
          <p:cNvPr id="30723" name="Picture 10" descr="JA_communityLogo_transparentBackground"/>
          <p:cNvPicPr>
            <a:picLocks noGrp="1" noChangeAspect="1" noChangeArrowheads="1"/>
          </p:cNvPicPr>
          <p:nvPr>
            <p:ph type="subTitle" idx="1"/>
          </p:nvPr>
        </p:nvPicPr>
        <p:blipFill>
          <a:blip r:embed="rId2" cstate="print"/>
          <a:srcRect/>
          <a:stretch>
            <a:fillRect/>
          </a:stretch>
        </p:blipFill>
        <p:spPr>
          <a:xfrm>
            <a:off x="3160713" y="3733800"/>
            <a:ext cx="2820987" cy="187325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Getting Started</a:t>
            </a:r>
          </a:p>
        </p:txBody>
      </p:sp>
      <p:sp>
        <p:nvSpPr>
          <p:cNvPr id="8195" name="Rectangle 3"/>
          <p:cNvSpPr>
            <a:spLocks noGrp="1" noChangeArrowheads="1"/>
          </p:cNvSpPr>
          <p:nvPr>
            <p:ph type="body" idx="1"/>
          </p:nvPr>
        </p:nvSpPr>
        <p:spPr/>
        <p:txBody>
          <a:bodyPr/>
          <a:lstStyle/>
          <a:p>
            <a:pPr eaLnBrk="1" hangingPunct="1">
              <a:lnSpc>
                <a:spcPct val="90000"/>
              </a:lnSpc>
            </a:pPr>
            <a:r>
              <a:rPr lang="en-US" dirty="0" smtClean="0"/>
              <a:t>Investigation </a:t>
            </a:r>
            <a:r>
              <a:rPr lang="en-US" dirty="0" smtClean="0">
                <a:cs typeface="Arial" charset="0"/>
              </a:rPr>
              <a:t>≠</a:t>
            </a:r>
            <a:r>
              <a:rPr lang="en-US" dirty="0" smtClean="0"/>
              <a:t> Court-Martial  </a:t>
            </a:r>
          </a:p>
          <a:p>
            <a:pPr eaLnBrk="1" hangingPunct="1">
              <a:lnSpc>
                <a:spcPct val="90000"/>
              </a:lnSpc>
            </a:pPr>
            <a:endParaRPr lang="en-US" sz="1600" dirty="0" smtClean="0"/>
          </a:p>
          <a:p>
            <a:pPr eaLnBrk="1" hangingPunct="1">
              <a:lnSpc>
                <a:spcPct val="90000"/>
              </a:lnSpc>
            </a:pPr>
            <a:r>
              <a:rPr lang="en-US" dirty="0" smtClean="0"/>
              <a:t>Allegations (sexual assault or other) DOES NOT start the court-martial process.</a:t>
            </a:r>
          </a:p>
          <a:p>
            <a:pPr eaLnBrk="1" hangingPunct="1">
              <a:lnSpc>
                <a:spcPct val="90000"/>
              </a:lnSpc>
              <a:buFont typeface="Wingdings" pitchFamily="2" charset="2"/>
              <a:buNone/>
            </a:pPr>
            <a:endParaRPr lang="en-US" sz="1600" dirty="0" smtClean="0"/>
          </a:p>
          <a:p>
            <a:pPr eaLnBrk="1" hangingPunct="1">
              <a:lnSpc>
                <a:spcPct val="90000"/>
              </a:lnSpc>
            </a:pPr>
            <a:r>
              <a:rPr lang="en-US" dirty="0" smtClean="0"/>
              <a:t>Court-martial process begins when a command submits a </a:t>
            </a:r>
            <a:r>
              <a:rPr lang="en-US" u="sng" dirty="0" smtClean="0"/>
              <a:t>request for legal services</a:t>
            </a:r>
            <a:r>
              <a:rPr lang="en-US" dirty="0" smtClean="0"/>
              <a:t> (RLS) to the LSSS.</a:t>
            </a:r>
          </a:p>
        </p:txBody>
      </p:sp>
      <p:pic>
        <p:nvPicPr>
          <p:cNvPr id="8196" name="Picture 4" descr="JA_communityLogo_transparentBackground"/>
          <p:cNvPicPr>
            <a:picLocks noChangeAspect="1" noChangeArrowheads="1"/>
          </p:cNvPicPr>
          <p:nvPr/>
        </p:nvPicPr>
        <p:blipFill>
          <a:blip r:embed="rId3"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533400" y="1752600"/>
            <a:ext cx="8153400" cy="4343400"/>
          </a:xfrm>
        </p:spPr>
        <p:txBody>
          <a:bodyPr/>
          <a:lstStyle/>
          <a:p>
            <a:pPr eaLnBrk="1" hangingPunct="1"/>
            <a:r>
              <a:rPr lang="en-US" sz="2000" dirty="0" smtClean="0"/>
              <a:t>When RLS</a:t>
            </a:r>
            <a:r>
              <a:rPr lang="en-US" sz="2000" dirty="0"/>
              <a:t> </a:t>
            </a:r>
            <a:r>
              <a:rPr lang="en-US" sz="2000" dirty="0" smtClean="0"/>
              <a:t>is received - the </a:t>
            </a:r>
            <a:r>
              <a:rPr lang="en-US" sz="2000" u="sng" dirty="0" smtClean="0"/>
              <a:t>trial counsel</a:t>
            </a:r>
            <a:r>
              <a:rPr lang="en-US" sz="2000" dirty="0" smtClean="0"/>
              <a:t> processes the case </a:t>
            </a:r>
          </a:p>
          <a:p>
            <a:pPr eaLnBrk="1" hangingPunct="1"/>
            <a:r>
              <a:rPr lang="en-US" sz="2000" dirty="0" smtClean="0"/>
              <a:t>If warranted, the TC </a:t>
            </a:r>
            <a:r>
              <a:rPr lang="en-US" sz="2000" u="sng" dirty="0" smtClean="0"/>
              <a:t>prefers</a:t>
            </a:r>
            <a:r>
              <a:rPr lang="en-US" sz="2000" dirty="0" smtClean="0"/>
              <a:t> charges</a:t>
            </a:r>
            <a:r>
              <a:rPr lang="en-US" sz="2400" dirty="0" smtClean="0"/>
              <a:t>.</a:t>
            </a:r>
          </a:p>
          <a:p>
            <a:pPr lvl="1" eaLnBrk="1" hangingPunct="1"/>
            <a:r>
              <a:rPr lang="en-US" sz="1800" dirty="0" smtClean="0"/>
              <a:t>TC contacts victim for interview</a:t>
            </a:r>
            <a:r>
              <a:rPr lang="en-US" sz="2400" dirty="0" smtClean="0"/>
              <a:t>.  </a:t>
            </a:r>
          </a:p>
          <a:p>
            <a:pPr lvl="1" eaLnBrk="1" hangingPunct="1"/>
            <a:r>
              <a:rPr lang="en-US" sz="1800" dirty="0" smtClean="0"/>
              <a:t>Victim Advocate involved and may be present if victim requests.</a:t>
            </a:r>
            <a:endParaRPr lang="en-US" sz="2400" dirty="0" smtClean="0"/>
          </a:p>
          <a:p>
            <a:pPr lvl="1" eaLnBrk="1" hangingPunct="1">
              <a:buFont typeface="Wingdings" pitchFamily="2" charset="2"/>
              <a:buNone/>
            </a:pPr>
            <a:endParaRPr lang="en-US" sz="1400" dirty="0" smtClean="0"/>
          </a:p>
          <a:p>
            <a:pPr eaLnBrk="1" hangingPunct="1"/>
            <a:r>
              <a:rPr lang="en-US" sz="2000" dirty="0" smtClean="0"/>
              <a:t>If warranted, CO may refer to Article 32 Preliminary Hearing</a:t>
            </a:r>
          </a:p>
          <a:p>
            <a:pPr lvl="1" eaLnBrk="1" hangingPunct="1"/>
            <a:r>
              <a:rPr lang="en-US" sz="2000" dirty="0" smtClean="0"/>
              <a:t>In most cases victim will not testify.</a:t>
            </a:r>
          </a:p>
          <a:p>
            <a:pPr lvl="1" eaLnBrk="1" hangingPunct="1"/>
            <a:r>
              <a:rPr lang="en-US" sz="2000" dirty="0" smtClean="0"/>
              <a:t>Preliminary Hearing Officer makes report and recommendation </a:t>
            </a:r>
          </a:p>
          <a:p>
            <a:pPr lvl="1" eaLnBrk="1" hangingPunct="1"/>
            <a:r>
              <a:rPr lang="en-US" sz="2000" dirty="0" smtClean="0"/>
              <a:t>Required if considering a GCM</a:t>
            </a:r>
          </a:p>
          <a:p>
            <a:pPr marL="0" indent="0" eaLnBrk="1" hangingPunct="1">
              <a:buNone/>
            </a:pPr>
            <a:endParaRPr lang="en-US" sz="1400" dirty="0"/>
          </a:p>
          <a:p>
            <a:pPr marL="0" indent="0" eaLnBrk="1" hangingPunct="1">
              <a:buNone/>
            </a:pPr>
            <a:r>
              <a:rPr lang="en-US" sz="2000" dirty="0" smtClean="0"/>
              <a:t>After </a:t>
            </a:r>
            <a:r>
              <a:rPr lang="en-US" sz="2000" dirty="0" err="1" smtClean="0"/>
              <a:t>Preferral</a:t>
            </a:r>
            <a:r>
              <a:rPr lang="en-US" sz="2000" dirty="0" smtClean="0"/>
              <a:t> or Art 32 - Convening Authority may </a:t>
            </a:r>
            <a:r>
              <a:rPr lang="en-US" sz="2000" u="sng" dirty="0" smtClean="0"/>
              <a:t>refer</a:t>
            </a:r>
            <a:r>
              <a:rPr lang="en-US" sz="2000" dirty="0" smtClean="0"/>
              <a:t> case to CM</a:t>
            </a:r>
          </a:p>
        </p:txBody>
      </p:sp>
      <p:sp>
        <p:nvSpPr>
          <p:cNvPr id="9219" name="Rectangle 5"/>
          <p:cNvSpPr>
            <a:spLocks noGrp="1" noChangeArrowheads="1"/>
          </p:cNvSpPr>
          <p:nvPr>
            <p:ph type="title"/>
          </p:nvPr>
        </p:nvSpPr>
        <p:spPr/>
        <p:txBody>
          <a:bodyPr/>
          <a:lstStyle/>
          <a:p>
            <a:pPr eaLnBrk="1" hangingPunct="1"/>
            <a:r>
              <a:rPr lang="en-US" dirty="0" smtClean="0"/>
              <a:t>From RLS to Referral</a:t>
            </a:r>
          </a:p>
        </p:txBody>
      </p:sp>
      <p:pic>
        <p:nvPicPr>
          <p:cNvPr id="9220" name="Picture 6" descr="JA_communityLogo_transparentBackground"/>
          <p:cNvPicPr>
            <a:picLocks noChangeAspect="1" noChangeArrowheads="1"/>
          </p:cNvPicPr>
          <p:nvPr/>
        </p:nvPicPr>
        <p:blipFill>
          <a:blip r:embed="rId3"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p:txBody>
          <a:bodyPr/>
          <a:lstStyle/>
          <a:p>
            <a:pPr eaLnBrk="1" hangingPunct="1"/>
            <a:r>
              <a:rPr lang="en-US" sz="2400" dirty="0" smtClean="0"/>
              <a:t>General Court-Martial</a:t>
            </a:r>
          </a:p>
          <a:p>
            <a:pPr lvl="1" eaLnBrk="1" hangingPunct="1"/>
            <a:r>
              <a:rPr lang="en-US" sz="2000" dirty="0" smtClean="0"/>
              <a:t>Felony “Equivalent” Conviction</a:t>
            </a:r>
          </a:p>
          <a:p>
            <a:pPr lvl="1" eaLnBrk="1" hangingPunct="1"/>
            <a:r>
              <a:rPr lang="en-US" sz="2000" dirty="0" smtClean="0"/>
              <a:t>Max Punishment varies by UCMJ Article</a:t>
            </a:r>
          </a:p>
          <a:p>
            <a:pPr eaLnBrk="1" hangingPunct="1"/>
            <a:r>
              <a:rPr lang="en-US" sz="2400" dirty="0" smtClean="0"/>
              <a:t>Special Court-Martial</a:t>
            </a:r>
          </a:p>
          <a:p>
            <a:pPr lvl="1" eaLnBrk="1" hangingPunct="1"/>
            <a:r>
              <a:rPr lang="en-US" sz="2000" dirty="0" smtClean="0"/>
              <a:t>Misdemeanor “Equivalent” Conviction</a:t>
            </a:r>
          </a:p>
          <a:p>
            <a:pPr lvl="1" eaLnBrk="1" hangingPunct="1"/>
            <a:r>
              <a:rPr lang="en-US" sz="2000" dirty="0" smtClean="0"/>
              <a:t>Max Punishment: 1 year confinement, reduction in rank to E-1, forfeitures of 2/3 pay per month for 1 year</a:t>
            </a:r>
          </a:p>
          <a:p>
            <a:pPr eaLnBrk="1" hangingPunct="1"/>
            <a:r>
              <a:rPr lang="en-US" sz="2400" dirty="0" smtClean="0"/>
              <a:t>Summary Court-Martial</a:t>
            </a:r>
          </a:p>
          <a:p>
            <a:pPr lvl="1" eaLnBrk="1" hangingPunct="1"/>
            <a:r>
              <a:rPr lang="en-US" sz="2000" dirty="0" smtClean="0"/>
              <a:t>Not a Criminal Conviction (normally)</a:t>
            </a:r>
          </a:p>
          <a:p>
            <a:pPr lvl="1" eaLnBrk="1" hangingPunct="1"/>
            <a:r>
              <a:rPr lang="en-US" sz="2000" dirty="0" smtClean="0"/>
              <a:t>Max Punishment: 30 days confinement, reduction in rank, forfeitures of 2/3 pay for 1 month</a:t>
            </a:r>
          </a:p>
          <a:p>
            <a:pPr eaLnBrk="1" hangingPunct="1"/>
            <a:endParaRPr lang="en-US" sz="2400" dirty="0" smtClean="0"/>
          </a:p>
          <a:p>
            <a:pPr eaLnBrk="1" hangingPunct="1"/>
            <a:endParaRPr lang="en-US" sz="2400" dirty="0" smtClean="0"/>
          </a:p>
        </p:txBody>
      </p:sp>
      <p:sp>
        <p:nvSpPr>
          <p:cNvPr id="7171" name="Rectangle 3"/>
          <p:cNvSpPr>
            <a:spLocks noGrp="1" noChangeArrowheads="1"/>
          </p:cNvSpPr>
          <p:nvPr>
            <p:ph type="title"/>
          </p:nvPr>
        </p:nvSpPr>
        <p:spPr/>
        <p:txBody>
          <a:bodyPr/>
          <a:lstStyle/>
          <a:p>
            <a:pPr eaLnBrk="1" hangingPunct="1"/>
            <a:r>
              <a:rPr lang="en-US" dirty="0" smtClean="0"/>
              <a:t>Types of Courts-Martial</a:t>
            </a:r>
          </a:p>
        </p:txBody>
      </p:sp>
      <p:pic>
        <p:nvPicPr>
          <p:cNvPr id="7172" name="Picture 4" descr="JA_communityLogo_transparentBackground"/>
          <p:cNvPicPr>
            <a:picLocks noChangeAspect="1" noChangeArrowheads="1"/>
          </p:cNvPicPr>
          <p:nvPr/>
        </p:nvPicPr>
        <p:blipFill>
          <a:blip r:embed="rId3"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smtClean="0"/>
              <a:t>Trial Process / Anatomy</a:t>
            </a:r>
          </a:p>
        </p:txBody>
      </p:sp>
      <p:sp>
        <p:nvSpPr>
          <p:cNvPr id="14339" name="Rectangle 3"/>
          <p:cNvSpPr>
            <a:spLocks noGrp="1" noChangeArrowheads="1"/>
          </p:cNvSpPr>
          <p:nvPr>
            <p:ph type="body" idx="1"/>
          </p:nvPr>
        </p:nvSpPr>
        <p:spPr/>
        <p:txBody>
          <a:bodyPr/>
          <a:lstStyle/>
          <a:p>
            <a:pPr eaLnBrk="1" hangingPunct="1">
              <a:lnSpc>
                <a:spcPct val="90000"/>
              </a:lnSpc>
            </a:pPr>
            <a:r>
              <a:rPr lang="en-US" sz="2200" dirty="0" err="1" smtClean="0"/>
              <a:t>Voir</a:t>
            </a:r>
            <a:r>
              <a:rPr lang="en-US" sz="2200" dirty="0" smtClean="0"/>
              <a:t> Dire</a:t>
            </a:r>
          </a:p>
          <a:p>
            <a:pPr eaLnBrk="1" hangingPunct="1">
              <a:lnSpc>
                <a:spcPct val="90000"/>
              </a:lnSpc>
            </a:pPr>
            <a:r>
              <a:rPr lang="en-US" sz="2200" dirty="0" smtClean="0"/>
              <a:t>Opening Statements</a:t>
            </a:r>
          </a:p>
          <a:p>
            <a:pPr eaLnBrk="1" hangingPunct="1">
              <a:lnSpc>
                <a:spcPct val="90000"/>
              </a:lnSpc>
            </a:pPr>
            <a:r>
              <a:rPr lang="en-US" sz="2200" dirty="0" smtClean="0"/>
              <a:t>Government’s case-in-chief</a:t>
            </a:r>
          </a:p>
          <a:p>
            <a:pPr eaLnBrk="1" hangingPunct="1">
              <a:lnSpc>
                <a:spcPct val="90000"/>
              </a:lnSpc>
            </a:pPr>
            <a:r>
              <a:rPr lang="en-US" sz="2200" dirty="0" smtClean="0"/>
              <a:t>Defense case-in-chief</a:t>
            </a:r>
          </a:p>
          <a:p>
            <a:pPr eaLnBrk="1" hangingPunct="1">
              <a:lnSpc>
                <a:spcPct val="90000"/>
              </a:lnSpc>
            </a:pPr>
            <a:r>
              <a:rPr lang="en-US" sz="2200" dirty="0" smtClean="0"/>
              <a:t>Government rebuttal case</a:t>
            </a:r>
          </a:p>
          <a:p>
            <a:pPr eaLnBrk="1" hangingPunct="1">
              <a:lnSpc>
                <a:spcPct val="90000"/>
              </a:lnSpc>
            </a:pPr>
            <a:r>
              <a:rPr lang="en-US" sz="2200" dirty="0" smtClean="0"/>
              <a:t>Closing statements</a:t>
            </a:r>
          </a:p>
          <a:p>
            <a:pPr eaLnBrk="1" hangingPunct="1">
              <a:lnSpc>
                <a:spcPct val="90000"/>
              </a:lnSpc>
            </a:pPr>
            <a:r>
              <a:rPr lang="en-US" sz="2200" dirty="0" smtClean="0"/>
              <a:t>Verdict</a:t>
            </a:r>
          </a:p>
          <a:p>
            <a:pPr eaLnBrk="1" hangingPunct="1">
              <a:lnSpc>
                <a:spcPct val="90000"/>
              </a:lnSpc>
            </a:pPr>
            <a:r>
              <a:rPr lang="en-US" sz="2200" dirty="0" smtClean="0"/>
              <a:t>Presentencing</a:t>
            </a:r>
          </a:p>
          <a:p>
            <a:pPr eaLnBrk="1" hangingPunct="1">
              <a:lnSpc>
                <a:spcPct val="90000"/>
              </a:lnSpc>
            </a:pPr>
            <a:r>
              <a:rPr lang="en-US" sz="2200" dirty="0" smtClean="0"/>
              <a:t>Sentence</a:t>
            </a:r>
          </a:p>
          <a:p>
            <a:pPr eaLnBrk="1" hangingPunct="1">
              <a:lnSpc>
                <a:spcPct val="90000"/>
              </a:lnSpc>
              <a:buFont typeface="Wingdings" pitchFamily="2" charset="2"/>
              <a:buNone/>
            </a:pPr>
            <a:endParaRPr lang="en-US" sz="2000" dirty="0" smtClean="0"/>
          </a:p>
          <a:p>
            <a:pPr eaLnBrk="1" hangingPunct="1">
              <a:lnSpc>
                <a:spcPct val="90000"/>
              </a:lnSpc>
              <a:buFont typeface="Wingdings" pitchFamily="2" charset="2"/>
              <a:buNone/>
            </a:pPr>
            <a:r>
              <a:rPr lang="en-US" sz="2000" dirty="0" smtClean="0"/>
              <a:t>* Victim may NOT be excluded from the court-room without a hearing</a:t>
            </a:r>
          </a:p>
        </p:txBody>
      </p:sp>
      <p:pic>
        <p:nvPicPr>
          <p:cNvPr id="14340" name="Picture 4" descr="JA_communityLogo_transparentBackground"/>
          <p:cNvPicPr>
            <a:picLocks noChangeAspect="1" noChangeArrowheads="1"/>
          </p:cNvPicPr>
          <p:nvPr/>
        </p:nvPicPr>
        <p:blipFill>
          <a:blip r:embed="rId3"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title"/>
          </p:nvPr>
        </p:nvSpPr>
        <p:spPr/>
        <p:txBody>
          <a:bodyPr/>
          <a:lstStyle/>
          <a:p>
            <a:pPr eaLnBrk="1" hangingPunct="1"/>
            <a:r>
              <a:rPr lang="en-US" smtClean="0"/>
              <a:t>Pre-trial 39a Sessions</a:t>
            </a:r>
          </a:p>
        </p:txBody>
      </p:sp>
      <p:sp>
        <p:nvSpPr>
          <p:cNvPr id="13315" name="Rectangle 7"/>
          <p:cNvSpPr>
            <a:spLocks noGrp="1" noChangeArrowheads="1"/>
          </p:cNvSpPr>
          <p:nvPr>
            <p:ph type="body" idx="1"/>
          </p:nvPr>
        </p:nvSpPr>
        <p:spPr>
          <a:xfrm>
            <a:off x="538264" y="1752600"/>
            <a:ext cx="8153400" cy="4419600"/>
          </a:xfrm>
        </p:spPr>
        <p:txBody>
          <a:bodyPr/>
          <a:lstStyle/>
          <a:p>
            <a:pPr marL="0" indent="0" eaLnBrk="1" hangingPunct="1">
              <a:buNone/>
            </a:pPr>
            <a:r>
              <a:rPr lang="en-US" dirty="0" smtClean="0"/>
              <a:t>Used to litigate motions, for example:</a:t>
            </a:r>
          </a:p>
          <a:p>
            <a:pPr eaLnBrk="1" hangingPunct="1"/>
            <a:r>
              <a:rPr lang="en-US" dirty="0" smtClean="0"/>
              <a:t>Military Rule of Evidence 412 </a:t>
            </a:r>
          </a:p>
          <a:p>
            <a:pPr lvl="1" eaLnBrk="1" hangingPunct="1"/>
            <a:r>
              <a:rPr lang="en-US" sz="2200" dirty="0" smtClean="0"/>
              <a:t>Victim’s past sexual behavior - generally NOT admissible.</a:t>
            </a:r>
          </a:p>
          <a:p>
            <a:pPr lvl="1" eaLnBrk="1" hangingPunct="1"/>
            <a:r>
              <a:rPr lang="en-US" sz="2200" dirty="0" smtClean="0"/>
              <a:t>Exceptions:	 1) other source of injury; </a:t>
            </a:r>
          </a:p>
          <a:p>
            <a:pPr lvl="2" eaLnBrk="1" hangingPunct="1">
              <a:buFont typeface="Wingdings" pitchFamily="2" charset="2"/>
              <a:buNone/>
            </a:pPr>
            <a:r>
              <a:rPr lang="en-US" sz="2200" dirty="0" smtClean="0"/>
              <a:t>                     	 2) other acts w/ accused; and </a:t>
            </a:r>
          </a:p>
          <a:p>
            <a:pPr lvl="2" eaLnBrk="1" hangingPunct="1">
              <a:buFont typeface="Wingdings" pitchFamily="2" charset="2"/>
              <a:buNone/>
            </a:pPr>
            <a:r>
              <a:rPr lang="en-US" sz="2200" dirty="0" smtClean="0"/>
              <a:t>                     	 3) constitutionally required.</a:t>
            </a:r>
          </a:p>
          <a:p>
            <a:pPr eaLnBrk="1" hangingPunct="1"/>
            <a:r>
              <a:rPr lang="en-US" sz="2700" dirty="0" smtClean="0"/>
              <a:t>E-mail, Phone Records, Facebook, etc.</a:t>
            </a:r>
          </a:p>
          <a:p>
            <a:pPr eaLnBrk="1" hangingPunct="1"/>
            <a:r>
              <a:rPr lang="en-US" sz="2700" dirty="0" smtClean="0"/>
              <a:t>SART examination evidence (statement, photos)</a:t>
            </a:r>
          </a:p>
        </p:txBody>
      </p:sp>
      <p:pic>
        <p:nvPicPr>
          <p:cNvPr id="13316" name="Picture 8" descr="JA_communityLogo_transparentBackground"/>
          <p:cNvPicPr>
            <a:picLocks noChangeAspect="1" noChangeArrowheads="1"/>
          </p:cNvPicPr>
          <p:nvPr/>
        </p:nvPicPr>
        <p:blipFill>
          <a:blip r:embed="rId3"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457200"/>
            <a:ext cx="8153400" cy="1143000"/>
          </a:xfrm>
        </p:spPr>
        <p:txBody>
          <a:bodyPr/>
          <a:lstStyle/>
          <a:p>
            <a:pPr eaLnBrk="1" hangingPunct="1"/>
            <a:r>
              <a:rPr lang="en-US" dirty="0" smtClean="0"/>
              <a:t>Pre-trial Agreements (PTA)</a:t>
            </a:r>
          </a:p>
        </p:txBody>
      </p:sp>
      <p:sp>
        <p:nvSpPr>
          <p:cNvPr id="17411" name="Rectangle 3"/>
          <p:cNvSpPr>
            <a:spLocks noGrp="1" noChangeArrowheads="1"/>
          </p:cNvSpPr>
          <p:nvPr>
            <p:ph type="body" idx="1"/>
          </p:nvPr>
        </p:nvSpPr>
        <p:spPr>
          <a:xfrm>
            <a:off x="304800" y="2133600"/>
            <a:ext cx="8534400" cy="4191000"/>
          </a:xfrm>
        </p:spPr>
        <p:txBody>
          <a:bodyPr/>
          <a:lstStyle/>
          <a:p>
            <a:pPr marL="514350" indent="-514350" eaLnBrk="1" hangingPunct="1"/>
            <a:r>
              <a:rPr lang="en-US" sz="2800" dirty="0" smtClean="0"/>
              <a:t>“PTA” is the military version of a plea bargain</a:t>
            </a:r>
          </a:p>
          <a:p>
            <a:pPr marL="914400" lvl="1" indent="-514350" eaLnBrk="1" hangingPunct="1"/>
            <a:r>
              <a:rPr lang="en-US" sz="2000" dirty="0" smtClean="0"/>
              <a:t>Accused agrees to plead guilty and forfeit some rights </a:t>
            </a:r>
          </a:p>
          <a:p>
            <a:pPr marL="914400" lvl="1" indent="-514350" eaLnBrk="1" hangingPunct="1"/>
            <a:r>
              <a:rPr lang="en-US" sz="2000" dirty="0" smtClean="0"/>
              <a:t>Convening Authority agrees to limit accused’s exposure to certain types of punishment and provides other protections, as negotiated </a:t>
            </a:r>
          </a:p>
          <a:p>
            <a:pPr marL="914400" lvl="1" indent="-514350" eaLnBrk="1" hangingPunct="1"/>
            <a:endParaRPr lang="en-US" sz="1800" dirty="0" smtClean="0"/>
          </a:p>
          <a:p>
            <a:pPr marL="514350" indent="-514350" eaLnBrk="1" hangingPunct="1"/>
            <a:r>
              <a:rPr lang="en-US" sz="2800" dirty="0" smtClean="0"/>
              <a:t>Victims have the right to consultation prior to a Convening Authority agreeing to PTA</a:t>
            </a:r>
          </a:p>
          <a:p>
            <a:pPr marL="914400" lvl="1" indent="-514350" eaLnBrk="1" hangingPunct="1"/>
            <a:r>
              <a:rPr lang="en-US" sz="2000" dirty="0" smtClean="0">
                <a:cs typeface="Arial" charset="0"/>
              </a:rPr>
              <a:t>Though the victim’s preference does not necessarily win the day</a:t>
            </a:r>
          </a:p>
        </p:txBody>
      </p:sp>
      <p:pic>
        <p:nvPicPr>
          <p:cNvPr id="17412" name="Picture 4" descr="JA_communityLogo_transparentBackground"/>
          <p:cNvPicPr>
            <a:picLocks noChangeAspect="1" noChangeArrowheads="1"/>
          </p:cNvPicPr>
          <p:nvPr/>
        </p:nvPicPr>
        <p:blipFill>
          <a:blip r:embed="rId3"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Verdict and Sentence</a:t>
            </a:r>
          </a:p>
        </p:txBody>
      </p:sp>
      <p:sp>
        <p:nvSpPr>
          <p:cNvPr id="16387" name="Rectangle 3"/>
          <p:cNvSpPr>
            <a:spLocks noGrp="1" noChangeArrowheads="1"/>
          </p:cNvSpPr>
          <p:nvPr>
            <p:ph type="body" idx="1"/>
          </p:nvPr>
        </p:nvSpPr>
        <p:spPr>
          <a:xfrm>
            <a:off x="342900" y="1752600"/>
            <a:ext cx="8534400" cy="4419600"/>
          </a:xfrm>
        </p:spPr>
        <p:txBody>
          <a:bodyPr/>
          <a:lstStyle/>
          <a:p>
            <a:pPr marL="514350" indent="-514350" eaLnBrk="1" hangingPunct="1"/>
            <a:r>
              <a:rPr lang="en-US" sz="2400" dirty="0" smtClean="0"/>
              <a:t>A verdict of Not Guilty ends the court-martial process</a:t>
            </a:r>
          </a:p>
          <a:p>
            <a:pPr marL="514350" indent="-514350" eaLnBrk="1" hangingPunct="1"/>
            <a:r>
              <a:rPr lang="en-US" sz="2400" dirty="0" smtClean="0"/>
              <a:t>A verdict of Guilty – causes a move to sentencing</a:t>
            </a:r>
          </a:p>
          <a:p>
            <a:pPr marL="876300" lvl="1" indent="-419100" eaLnBrk="1" hangingPunct="1">
              <a:spcBef>
                <a:spcPts val="0"/>
              </a:spcBef>
              <a:buFont typeface="Wingdings" pitchFamily="2" charset="2"/>
              <a:buNone/>
            </a:pPr>
            <a:endParaRPr lang="en-US" sz="1000" b="1" i="1" dirty="0" smtClean="0">
              <a:cs typeface="Arial" charset="0"/>
            </a:endParaRPr>
          </a:p>
          <a:p>
            <a:pPr marL="514350" indent="-514350" eaLnBrk="1" hangingPunct="1">
              <a:spcBef>
                <a:spcPts val="0"/>
              </a:spcBef>
            </a:pPr>
            <a:r>
              <a:rPr lang="en-US" sz="2400" dirty="0" smtClean="0"/>
              <a:t>Sentence</a:t>
            </a:r>
            <a:r>
              <a:rPr lang="en-US" sz="2400" dirty="0"/>
              <a:t> </a:t>
            </a:r>
            <a:r>
              <a:rPr lang="en-US" sz="2400" dirty="0" smtClean="0"/>
              <a:t>will be based on </a:t>
            </a:r>
            <a:r>
              <a:rPr lang="en-US" sz="2400" dirty="0" smtClean="0">
                <a:cs typeface="Arial" charset="0"/>
              </a:rPr>
              <a:t>5 principals:</a:t>
            </a:r>
          </a:p>
          <a:p>
            <a:pPr marL="1295400" lvl="2" indent="-381000" eaLnBrk="1" hangingPunct="1">
              <a:buFont typeface="Wingdings" pitchFamily="2" charset="2"/>
              <a:buNone/>
            </a:pPr>
            <a:r>
              <a:rPr lang="en-US" sz="2000" dirty="0" smtClean="0">
                <a:cs typeface="Arial" charset="0"/>
              </a:rPr>
              <a:t>  1.  Protection of society from the wrongdoer;</a:t>
            </a:r>
          </a:p>
          <a:p>
            <a:pPr marL="1295400" lvl="2" indent="-381000" eaLnBrk="1" hangingPunct="1">
              <a:buFont typeface="Wingdings" pitchFamily="2" charset="2"/>
              <a:buNone/>
            </a:pPr>
            <a:r>
              <a:rPr lang="en-US" sz="2000" dirty="0" smtClean="0">
                <a:cs typeface="Arial" charset="0"/>
              </a:rPr>
              <a:t>  2.  Punishment of the wrongdoer;</a:t>
            </a:r>
          </a:p>
          <a:p>
            <a:pPr marL="1295400" lvl="2" indent="-381000" eaLnBrk="1" hangingPunct="1">
              <a:buFont typeface="Wingdings" pitchFamily="2" charset="2"/>
              <a:buNone/>
            </a:pPr>
            <a:r>
              <a:rPr lang="en-US" sz="2000" dirty="0" smtClean="0">
                <a:cs typeface="Arial" charset="0"/>
              </a:rPr>
              <a:t>  3.  Rehabilitation of the wrongdoer;</a:t>
            </a:r>
          </a:p>
          <a:p>
            <a:pPr marL="1295400" lvl="2" indent="-381000" eaLnBrk="1" hangingPunct="1">
              <a:buFont typeface="Wingdings" pitchFamily="2" charset="2"/>
              <a:buNone/>
            </a:pPr>
            <a:r>
              <a:rPr lang="en-US" sz="2000" dirty="0" smtClean="0">
                <a:cs typeface="Arial" charset="0"/>
              </a:rPr>
              <a:t>  4.  Preservation of good order and discipline in the military;</a:t>
            </a:r>
          </a:p>
          <a:p>
            <a:pPr marL="1295400" lvl="2" indent="-381000" eaLnBrk="1" hangingPunct="1">
              <a:buFont typeface="Wingdings" pitchFamily="2" charset="2"/>
              <a:buNone/>
            </a:pPr>
            <a:r>
              <a:rPr lang="en-US" sz="2000" dirty="0" smtClean="0">
                <a:cs typeface="Arial" charset="0"/>
              </a:rPr>
              <a:t>  5.  General and specific deterrence.</a:t>
            </a:r>
          </a:p>
          <a:p>
            <a:pPr marL="1295400" lvl="2" indent="-381000" eaLnBrk="1" hangingPunct="1">
              <a:buFont typeface="Wingdings" pitchFamily="2" charset="2"/>
              <a:buNone/>
            </a:pPr>
            <a:endParaRPr lang="en-US" sz="1000" dirty="0" smtClean="0">
              <a:cs typeface="Arial" charset="0"/>
            </a:endParaRPr>
          </a:p>
          <a:p>
            <a:pPr marL="476250" indent="-419100" eaLnBrk="1" hangingPunct="1"/>
            <a:r>
              <a:rPr lang="en-US" sz="2200" dirty="0" smtClean="0">
                <a:cs typeface="Arial" charset="0"/>
              </a:rPr>
              <a:t>A Victim is allowed to </a:t>
            </a:r>
            <a:r>
              <a:rPr lang="en-US" sz="2200" dirty="0" smtClean="0">
                <a:solidFill>
                  <a:srgbClr val="FFFF00"/>
                </a:solidFill>
                <a:cs typeface="Arial" charset="0"/>
              </a:rPr>
              <a:t>testify</a:t>
            </a:r>
            <a:r>
              <a:rPr lang="en-US" sz="2200" dirty="0" smtClean="0">
                <a:cs typeface="Arial" charset="0"/>
              </a:rPr>
              <a:t> or submit a victim-impact statement discussing the effects of the incident </a:t>
            </a:r>
          </a:p>
        </p:txBody>
      </p:sp>
      <p:pic>
        <p:nvPicPr>
          <p:cNvPr id="16388" name="Picture 4" descr="JA_communityLogo_transparentBackground"/>
          <p:cNvPicPr>
            <a:picLocks noChangeAspect="1" noChangeArrowheads="1"/>
          </p:cNvPicPr>
          <p:nvPr/>
        </p:nvPicPr>
        <p:blipFill>
          <a:blip r:embed="rId2" cstate="print"/>
          <a:srcRect/>
          <a:stretch>
            <a:fillRect/>
          </a:stretch>
        </p:blipFill>
        <p:spPr bwMode="auto">
          <a:xfrm>
            <a:off x="7010400" y="762000"/>
            <a:ext cx="1238250" cy="82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efined">
  <a:themeElements>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Refin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Refined</Template>
  <TotalTime>17158</TotalTime>
  <Words>1575</Words>
  <Application>Microsoft Office PowerPoint</Application>
  <PresentationFormat>On-screen Show (4:3)</PresentationFormat>
  <Paragraphs>251</Paragraphs>
  <Slides>28</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Times New Roman</vt:lpstr>
      <vt:lpstr>Wingdings</vt:lpstr>
      <vt:lpstr>Refined</vt:lpstr>
      <vt:lpstr>An Overview of Current Court-Martial Processes &amp; MRE 514</vt:lpstr>
      <vt:lpstr>Class Agenda</vt:lpstr>
      <vt:lpstr>Getting Started</vt:lpstr>
      <vt:lpstr>From RLS to Referral</vt:lpstr>
      <vt:lpstr>Types of Courts-Martial</vt:lpstr>
      <vt:lpstr>Trial Process / Anatomy</vt:lpstr>
      <vt:lpstr>Pre-trial 39a Sessions</vt:lpstr>
      <vt:lpstr>Pre-trial Agreements (PTA)</vt:lpstr>
      <vt:lpstr>Verdict and Sentence</vt:lpstr>
      <vt:lpstr>Role of the Trial Counsel</vt:lpstr>
      <vt:lpstr>Role of the Defense Counsel</vt:lpstr>
      <vt:lpstr>Role of the Victims’  Legal Counsel</vt:lpstr>
      <vt:lpstr>Role of the Military Judge</vt:lpstr>
      <vt:lpstr>Members (a.k.a. The Jury)</vt:lpstr>
      <vt:lpstr>MRE 514 Victim Advocate – Victim  Privilege</vt:lpstr>
      <vt:lpstr>Creation of the Privilege</vt:lpstr>
      <vt:lpstr>The Privilege</vt:lpstr>
      <vt:lpstr>Who Claims Privilege?</vt:lpstr>
      <vt:lpstr>Who Claims Privilege?</vt:lpstr>
      <vt:lpstr>What Info is Protected?</vt:lpstr>
      <vt:lpstr>               Exceptions – 514(d) </vt:lpstr>
      <vt:lpstr>Exceptions – 514(d)</vt:lpstr>
      <vt:lpstr>MRE 514 – Judicial Process</vt:lpstr>
      <vt:lpstr>MRE 514 – Reporting </vt:lpstr>
      <vt:lpstr>MRE 514 – Takeaways </vt:lpstr>
      <vt:lpstr>MRE 514 – Takeaways </vt:lpstr>
      <vt:lpstr>What should you do? </vt:lpstr>
      <vt:lpstr>QUESTIONS?</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The Court-Martial Process and Article 120</dc:title>
  <dc:creator>brandon.w.barnett</dc:creator>
  <cp:lastModifiedBy>Eichner 1stLt Monica S</cp:lastModifiedBy>
  <cp:revision>382</cp:revision>
  <dcterms:created xsi:type="dcterms:W3CDTF">2010-04-06T18:27:11Z</dcterms:created>
  <dcterms:modified xsi:type="dcterms:W3CDTF">2020-06-19T18:25:31Z</dcterms:modified>
</cp:coreProperties>
</file>